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s/modernComment_131_64C446D4.xml" ContentType="application/vnd.ms-powerpoint.comments+xml"/>
  <Override PartName="/ppt/notesSlides/notesSlide15.xml" ContentType="application/vnd.openxmlformats-officedocument.presentationml.notesSlide+xml"/>
  <Override PartName="/ppt/comments/modernComment_132_61057B6F.xml" ContentType="application/vnd.ms-powerpoint.comment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23"/>
  </p:notesMasterIdLst>
  <p:handoutMasterIdLst>
    <p:handoutMasterId r:id="rId24"/>
  </p:handoutMasterIdLst>
  <p:sldIdLst>
    <p:sldId id="256" r:id="rId5"/>
    <p:sldId id="312" r:id="rId6"/>
    <p:sldId id="272" r:id="rId7"/>
    <p:sldId id="273" r:id="rId8"/>
    <p:sldId id="274" r:id="rId9"/>
    <p:sldId id="275" r:id="rId10"/>
    <p:sldId id="276" r:id="rId11"/>
    <p:sldId id="278" r:id="rId12"/>
    <p:sldId id="279" r:id="rId13"/>
    <p:sldId id="280" r:id="rId14"/>
    <p:sldId id="281" r:id="rId15"/>
    <p:sldId id="282" r:id="rId16"/>
    <p:sldId id="283" r:id="rId17"/>
    <p:sldId id="305" r:id="rId18"/>
    <p:sldId id="306" r:id="rId19"/>
    <p:sldId id="265" r:id="rId20"/>
    <p:sldId id="3778" r:id="rId21"/>
    <p:sldId id="3754" r:id="rId22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5E9FF0D-C2E3-AB69-2755-5545460AC163}" name="Goldberg, Beth L." initials="GL" userId="S::blgoldbe@sba.gov::9b2a7d34-4f04-4f87-aa5f-648f806e0c06" providerId="AD"/>
  <p188:author id="{B15A4D88-24EB-2FA2-A4DA-10D09452A18F}" name="Boyd, Jeffrey" initials="BJ" userId="S::JBoyd@sba.gov::c9893226-4c19-455c-97d2-3332215674c6" providerId="AD"/>
  <p188:author id="{E09CF192-55EA-992C-FEE0-37166B0DB4A0}" name="Herbert, Ellyn M." initials="HE" userId="S::emherber@sba.gov::0c8ae01c-a7a3-4a75-b377-1512901cfdc9" providerId="AD"/>
  <p188:author id="{69E675C2-85CA-CDD0-FB5B-7B90CA8D4169}" name="Hagmaier, Patrick I." initials="HP" userId="S::pihagmaier@sba.gov::97e8e4a1-c517-44e3-a9e0-1a73cd61c8a3" providerId="AD"/>
  <p188:author id="{BCDD29C6-609F-C28D-98C2-CC40210A8725}" name="Hagmaier, Patrick I." initials="PH" userId="S::PIHagmaier@sba.gov::97e8e4a1-c517-44e3-a9e0-1a73cd61c8a3" providerId="AD"/>
  <p188:author id="{DDC13CCC-BF09-4064-C6D0-175C2276A405}" name="Wilburn, Savannah M." initials="WSM" userId="S::smwilburn@sba.gov::4e8988ce-96c2-44b6-b05b-2da8fde8875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6D"/>
    <a:srgbClr val="000000"/>
    <a:srgbClr val="BF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267" autoAdjust="0"/>
  </p:normalViewPr>
  <p:slideViewPr>
    <p:cSldViewPr snapToGrid="0">
      <p:cViewPr varScale="1">
        <p:scale>
          <a:sx n="81" d="100"/>
          <a:sy n="81" d="100"/>
        </p:scale>
        <p:origin x="8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omments/modernComment_131_64C446D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F6F0DC9-826D-40EB-A713-F81C67EDFEBA}" authorId="{DDC13CCC-BF09-4064-C6D0-175C2276A405}" status="resolved" created="2024-07-17T18:53:30.390" complete="100000">
    <pc:sldMkLst xmlns:pc="http://schemas.microsoft.com/office/powerpoint/2013/main/command">
      <pc:docMk/>
      <pc:sldMk cId="1690584788" sldId="305"/>
    </pc:sldMkLst>
    <p188:txBody>
      <a:bodyPr/>
      <a:lstStyle/>
      <a:p>
        <a:r>
          <a:rPr lang="en-US"/>
          <a:t>Flag</a:t>
        </a:r>
      </a:p>
    </p188:txBody>
  </p188:cm>
</p188:cmLst>
</file>

<file path=ppt/comments/modernComment_132_61057B6F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D502F96-E4B7-4F06-AA66-FDAEFF1BAE23}" authorId="{B15A4D88-24EB-2FA2-A4DA-10D09452A18F}" status="resolved" created="2024-06-26T13:14:25.408" complete="100000">
    <pc:sldMkLst xmlns:pc="http://schemas.microsoft.com/office/powerpoint/2013/main/command">
      <pc:docMk/>
      <pc:sldMk cId="1627749231" sldId="306"/>
    </pc:sldMkLst>
    <p188:txBody>
      <a:bodyPr/>
      <a:lstStyle/>
      <a:p>
        <a:r>
          <a:rPr lang="en-US"/>
          <a:t>Shouldn't the debt service ration have a % sign?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7CD673-8919-808E-2EE1-2901F8A389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A46317-1696-0CBC-B414-09A3725A70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79485" y="1"/>
            <a:ext cx="3962400" cy="344091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5936B3F-7BE7-4D84-B436-6CE47608FD2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A47869-E78C-00D8-9C8F-4D89F1F11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F418FB-62DC-2D9F-B4A3-EA29249C344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5" y="6513910"/>
            <a:ext cx="3962400" cy="34409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41997342-DCEE-4B32-A59C-B6645FE7E8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178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5" y="1"/>
            <a:ext cx="3962400" cy="344091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A0422232-D0E2-4111-B62E-22F0B5DA8F60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5" y="6513910"/>
            <a:ext cx="3962400" cy="34409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0EB81274-ED38-4D55-AC60-BB16F3EE7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730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>
              <a:latin typeface="Source Sans Pro" panose="020B0503030403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810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Source Sans Pro" panose="020B0503030403020204" pitchFamily="34" charset="0"/>
            </a:endParaRPr>
          </a:p>
          <a:p>
            <a:endParaRPr lang="en-US" dirty="0">
              <a:latin typeface="Source Sans Pro" panose="020B0503030403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9714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Source Sans Pro" panose="020B0503030403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962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Source Sans Pro" panose="020B0503030403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230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Source Sans Pro" panose="020B0503030403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4159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455"/>
            <a:endParaRPr lang="en-US" dirty="0">
              <a:latin typeface="Segoe UI"/>
              <a:cs typeface="Segoe U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4196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92">
              <a:defRPr/>
            </a:pPr>
            <a:endParaRPr lang="en-US" i="1" dirty="0">
              <a:latin typeface="Source Sans Pro"/>
              <a:ea typeface="Source Sans Pro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106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Source Sans Pro" panose="020B0503030403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8348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32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92">
              <a:defRPr/>
            </a:pPr>
            <a:endParaRPr lang="en-US" dirty="0">
              <a:latin typeface="Source Sans Pro" panose="020B0503030403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79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Source Sans Pro" panose="020B0503030403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84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Source Sans Pro" panose="020B0503030403020204" pitchFamily="34" charset="0"/>
            </a:endParaRPr>
          </a:p>
          <a:p>
            <a:endParaRPr lang="en-US" dirty="0">
              <a:latin typeface="Source Sans Pro" panose="020B0503030403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46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Source Sans Pro" panose="020B0503030403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2343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Source Sans Pro" panose="020B0503030403020204" pitchFamily="34" charset="0"/>
            </a:endParaRPr>
          </a:p>
          <a:p>
            <a:endParaRPr lang="en-US" dirty="0">
              <a:latin typeface="Source Sans Pro" panose="020B0503030403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8507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799"/>
              </a:spcAft>
            </a:pPr>
            <a:endParaRPr lang="en-US" dirty="0">
              <a:latin typeface="Source Sans Pro" panose="020B0503030403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535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Source Sans Pro" panose="020B0503030403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8367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Source Sans Pro" panose="020B0503030403020204" pitchFamily="34" charset="0"/>
            </a:endParaRPr>
          </a:p>
          <a:p>
            <a:endParaRPr lang="en-US" dirty="0">
              <a:latin typeface="Source Sans Pro" panose="020B0503030403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81274-ED38-4D55-AC60-BB16F3EE7C1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60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20C438E-49C9-C173-2132-F4558C03F93D}"/>
              </a:ext>
            </a:extLst>
          </p:cNvPr>
          <p:cNvSpPr/>
          <p:nvPr userDrawn="1"/>
        </p:nvSpPr>
        <p:spPr>
          <a:xfrm>
            <a:off x="1034901" y="6081881"/>
            <a:ext cx="8287744" cy="444855"/>
          </a:xfrm>
          <a:custGeom>
            <a:avLst/>
            <a:gdLst>
              <a:gd name="connsiteX0" fmla="*/ 0 w 7857461"/>
              <a:gd name="connsiteY0" fmla="*/ 0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0 w 7857461"/>
              <a:gd name="connsiteY4" fmla="*/ 0 h 421759"/>
              <a:gd name="connsiteX0" fmla="*/ 404037 w 7857461"/>
              <a:gd name="connsiteY0" fmla="*/ 7089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404037 w 7857461"/>
              <a:gd name="connsiteY4" fmla="*/ 7089 h 421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57461" h="421759">
                <a:moveTo>
                  <a:pt x="404037" y="7089"/>
                </a:moveTo>
                <a:lnTo>
                  <a:pt x="7857461" y="0"/>
                </a:lnTo>
                <a:lnTo>
                  <a:pt x="7857461" y="421759"/>
                </a:lnTo>
                <a:lnTo>
                  <a:pt x="0" y="421759"/>
                </a:lnTo>
                <a:lnTo>
                  <a:pt x="404037" y="7089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C0C01F-C537-292A-593D-77006B7D6D2F}"/>
              </a:ext>
            </a:extLst>
          </p:cNvPr>
          <p:cNvSpPr/>
          <p:nvPr userDrawn="1"/>
        </p:nvSpPr>
        <p:spPr>
          <a:xfrm>
            <a:off x="0" y="6243142"/>
            <a:ext cx="12192000" cy="6148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7EFFB91-39A0-F9AC-361D-4C5DD43575C5}"/>
              </a:ext>
            </a:extLst>
          </p:cNvPr>
          <p:cNvSpPr/>
          <p:nvPr userDrawn="1"/>
        </p:nvSpPr>
        <p:spPr>
          <a:xfrm>
            <a:off x="7867650" y="5877581"/>
            <a:ext cx="4324350" cy="980419"/>
          </a:xfrm>
          <a:custGeom>
            <a:avLst/>
            <a:gdLst>
              <a:gd name="connsiteX0" fmla="*/ 0 w 7857461"/>
              <a:gd name="connsiteY0" fmla="*/ 0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0 w 7857461"/>
              <a:gd name="connsiteY4" fmla="*/ 0 h 421759"/>
              <a:gd name="connsiteX0" fmla="*/ 404037 w 7857461"/>
              <a:gd name="connsiteY0" fmla="*/ 7089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404037 w 7857461"/>
              <a:gd name="connsiteY4" fmla="*/ 7089 h 421759"/>
              <a:gd name="connsiteX0" fmla="*/ 404037 w 7857461"/>
              <a:gd name="connsiteY0" fmla="*/ 3110 h 417780"/>
              <a:gd name="connsiteX1" fmla="*/ 3401148 w 7857461"/>
              <a:gd name="connsiteY1" fmla="*/ 0 h 417780"/>
              <a:gd name="connsiteX2" fmla="*/ 7857461 w 7857461"/>
              <a:gd name="connsiteY2" fmla="*/ 417780 h 417780"/>
              <a:gd name="connsiteX3" fmla="*/ 0 w 7857461"/>
              <a:gd name="connsiteY3" fmla="*/ 417780 h 417780"/>
              <a:gd name="connsiteX4" fmla="*/ 404037 w 7857461"/>
              <a:gd name="connsiteY4" fmla="*/ 3110 h 417780"/>
              <a:gd name="connsiteX0" fmla="*/ 404037 w 3401149"/>
              <a:gd name="connsiteY0" fmla="*/ 3110 h 417780"/>
              <a:gd name="connsiteX1" fmla="*/ 3401148 w 3401149"/>
              <a:gd name="connsiteY1" fmla="*/ 0 h 417780"/>
              <a:gd name="connsiteX2" fmla="*/ 3401149 w 3401149"/>
              <a:gd name="connsiteY2" fmla="*/ 417780 h 417780"/>
              <a:gd name="connsiteX3" fmla="*/ 0 w 3401149"/>
              <a:gd name="connsiteY3" fmla="*/ 417780 h 417780"/>
              <a:gd name="connsiteX4" fmla="*/ 404037 w 3401149"/>
              <a:gd name="connsiteY4" fmla="*/ 3110 h 417780"/>
              <a:gd name="connsiteX0" fmla="*/ 404037 w 3401149"/>
              <a:gd name="connsiteY0" fmla="*/ 3110 h 417780"/>
              <a:gd name="connsiteX1" fmla="*/ 1841986 w 3401149"/>
              <a:gd name="connsiteY1" fmla="*/ 0 h 417780"/>
              <a:gd name="connsiteX2" fmla="*/ 3401149 w 3401149"/>
              <a:gd name="connsiteY2" fmla="*/ 417780 h 417780"/>
              <a:gd name="connsiteX3" fmla="*/ 0 w 3401149"/>
              <a:gd name="connsiteY3" fmla="*/ 417780 h 417780"/>
              <a:gd name="connsiteX4" fmla="*/ 404037 w 3401149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13639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13639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09498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6176"/>
              <a:gd name="connsiteY0" fmla="*/ 3110 h 417780"/>
              <a:gd name="connsiteX1" fmla="*/ 1841986 w 1846176"/>
              <a:gd name="connsiteY1" fmla="*/ 0 h 417780"/>
              <a:gd name="connsiteX2" fmla="*/ 1846176 w 1846176"/>
              <a:gd name="connsiteY2" fmla="*/ 412965 h 417780"/>
              <a:gd name="connsiteX3" fmla="*/ 0 w 1846176"/>
              <a:gd name="connsiteY3" fmla="*/ 417780 h 417780"/>
              <a:gd name="connsiteX4" fmla="*/ 404037 w 1846176"/>
              <a:gd name="connsiteY4" fmla="*/ 3110 h 417780"/>
              <a:gd name="connsiteX0" fmla="*/ 404037 w 1842709"/>
              <a:gd name="connsiteY0" fmla="*/ 3110 h 417780"/>
              <a:gd name="connsiteX1" fmla="*/ 1841986 w 1842709"/>
              <a:gd name="connsiteY1" fmla="*/ 0 h 417780"/>
              <a:gd name="connsiteX2" fmla="*/ 1842709 w 1842709"/>
              <a:gd name="connsiteY2" fmla="*/ 416432 h 417780"/>
              <a:gd name="connsiteX3" fmla="*/ 0 w 1842709"/>
              <a:gd name="connsiteY3" fmla="*/ 417780 h 417780"/>
              <a:gd name="connsiteX4" fmla="*/ 404037 w 1842709"/>
              <a:gd name="connsiteY4" fmla="*/ 3110 h 417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709" h="417780">
                <a:moveTo>
                  <a:pt x="404037" y="3110"/>
                </a:moveTo>
                <a:lnTo>
                  <a:pt x="1841986" y="0"/>
                </a:lnTo>
                <a:cubicBezTo>
                  <a:pt x="1841986" y="139260"/>
                  <a:pt x="1842709" y="277172"/>
                  <a:pt x="1842709" y="416432"/>
                </a:cubicBezTo>
                <a:lnTo>
                  <a:pt x="0" y="417780"/>
                </a:lnTo>
                <a:lnTo>
                  <a:pt x="404037" y="311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E810FAD8-550D-209F-2D1A-6F0DF5C199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96901" y="6033429"/>
            <a:ext cx="2342408" cy="64299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7D86D23-7BBB-85DC-F2D3-A6611EA322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123" b="2615"/>
          <a:stretch/>
        </p:blipFill>
        <p:spPr>
          <a:xfrm>
            <a:off x="0" y="0"/>
            <a:ext cx="12192000" cy="3446917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71B7136-F161-4AF3-4BA9-762ED258C3F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11287"/>
            <a:ext cx="11277600" cy="21048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00" b="1">
                <a:solidFill>
                  <a:schemeClr val="accent6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</a:lstStyle>
          <a:p>
            <a:pPr algn="ctr"/>
            <a:r>
              <a:rPr lang="en-US">
                <a:solidFill>
                  <a:schemeClr val="accent6"/>
                </a:solidFill>
              </a:rPr>
              <a:t>Click to edit Master title style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09D5EE24-6B8E-D2A1-1AC1-15ACA43CA5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3744000"/>
            <a:ext cx="11277600" cy="1897975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3200" i="0"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</a:lstStyle>
          <a:p>
            <a:pPr algn="ctr"/>
            <a:r>
              <a:rPr lang="en-US" sz="2800">
                <a:solidFill>
                  <a:schemeClr val="tx1"/>
                </a:solidFill>
              </a:rPr>
              <a:t>Insert your sub title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0631D8B-4859-AD44-CFE6-D93518B0A0E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2250" y="6380163"/>
            <a:ext cx="7485063" cy="4778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i="1">
                <a:solidFill>
                  <a:schemeClr val="accent6"/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pPr lvl="0"/>
            <a:r>
              <a:rPr lang="en-US"/>
              <a:t>Insert Date Here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61595EB-5A24-BC8B-169B-8B9437556AD4}"/>
              </a:ext>
            </a:extLst>
          </p:cNvPr>
          <p:cNvSpPr/>
          <p:nvPr userDrawn="1"/>
        </p:nvSpPr>
        <p:spPr>
          <a:xfrm>
            <a:off x="0" y="3413247"/>
            <a:ext cx="12192000" cy="10986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70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259A7E-239C-95D1-2B31-1212ED077E75}"/>
              </a:ext>
            </a:extLst>
          </p:cNvPr>
          <p:cNvSpPr/>
          <p:nvPr userDrawn="1"/>
        </p:nvSpPr>
        <p:spPr>
          <a:xfrm>
            <a:off x="1034901" y="6081881"/>
            <a:ext cx="8287744" cy="444855"/>
          </a:xfrm>
          <a:custGeom>
            <a:avLst/>
            <a:gdLst>
              <a:gd name="connsiteX0" fmla="*/ 0 w 7857461"/>
              <a:gd name="connsiteY0" fmla="*/ 0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0 w 7857461"/>
              <a:gd name="connsiteY4" fmla="*/ 0 h 421759"/>
              <a:gd name="connsiteX0" fmla="*/ 404037 w 7857461"/>
              <a:gd name="connsiteY0" fmla="*/ 7089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404037 w 7857461"/>
              <a:gd name="connsiteY4" fmla="*/ 7089 h 421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57461" h="421759">
                <a:moveTo>
                  <a:pt x="404037" y="7089"/>
                </a:moveTo>
                <a:lnTo>
                  <a:pt x="7857461" y="0"/>
                </a:lnTo>
                <a:lnTo>
                  <a:pt x="7857461" y="421759"/>
                </a:lnTo>
                <a:lnTo>
                  <a:pt x="0" y="421759"/>
                </a:lnTo>
                <a:lnTo>
                  <a:pt x="404037" y="7089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48B790A-71B4-D61A-4E05-2589FDA292E9}"/>
              </a:ext>
            </a:extLst>
          </p:cNvPr>
          <p:cNvSpPr/>
          <p:nvPr userDrawn="1"/>
        </p:nvSpPr>
        <p:spPr>
          <a:xfrm>
            <a:off x="0" y="6243142"/>
            <a:ext cx="12192000" cy="6148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90726B5A-58B8-308B-5DE2-49C228D5C26A}"/>
              </a:ext>
            </a:extLst>
          </p:cNvPr>
          <p:cNvSpPr/>
          <p:nvPr userDrawn="1"/>
        </p:nvSpPr>
        <p:spPr>
          <a:xfrm>
            <a:off x="7867650" y="5877581"/>
            <a:ext cx="4324350" cy="980419"/>
          </a:xfrm>
          <a:custGeom>
            <a:avLst/>
            <a:gdLst>
              <a:gd name="connsiteX0" fmla="*/ 0 w 7857461"/>
              <a:gd name="connsiteY0" fmla="*/ 0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0 w 7857461"/>
              <a:gd name="connsiteY4" fmla="*/ 0 h 421759"/>
              <a:gd name="connsiteX0" fmla="*/ 404037 w 7857461"/>
              <a:gd name="connsiteY0" fmla="*/ 7089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404037 w 7857461"/>
              <a:gd name="connsiteY4" fmla="*/ 7089 h 421759"/>
              <a:gd name="connsiteX0" fmla="*/ 404037 w 7857461"/>
              <a:gd name="connsiteY0" fmla="*/ 3110 h 417780"/>
              <a:gd name="connsiteX1" fmla="*/ 3401148 w 7857461"/>
              <a:gd name="connsiteY1" fmla="*/ 0 h 417780"/>
              <a:gd name="connsiteX2" fmla="*/ 7857461 w 7857461"/>
              <a:gd name="connsiteY2" fmla="*/ 417780 h 417780"/>
              <a:gd name="connsiteX3" fmla="*/ 0 w 7857461"/>
              <a:gd name="connsiteY3" fmla="*/ 417780 h 417780"/>
              <a:gd name="connsiteX4" fmla="*/ 404037 w 7857461"/>
              <a:gd name="connsiteY4" fmla="*/ 3110 h 417780"/>
              <a:gd name="connsiteX0" fmla="*/ 404037 w 3401149"/>
              <a:gd name="connsiteY0" fmla="*/ 3110 h 417780"/>
              <a:gd name="connsiteX1" fmla="*/ 3401148 w 3401149"/>
              <a:gd name="connsiteY1" fmla="*/ 0 h 417780"/>
              <a:gd name="connsiteX2" fmla="*/ 3401149 w 3401149"/>
              <a:gd name="connsiteY2" fmla="*/ 417780 h 417780"/>
              <a:gd name="connsiteX3" fmla="*/ 0 w 3401149"/>
              <a:gd name="connsiteY3" fmla="*/ 417780 h 417780"/>
              <a:gd name="connsiteX4" fmla="*/ 404037 w 3401149"/>
              <a:gd name="connsiteY4" fmla="*/ 3110 h 417780"/>
              <a:gd name="connsiteX0" fmla="*/ 404037 w 3401149"/>
              <a:gd name="connsiteY0" fmla="*/ 3110 h 417780"/>
              <a:gd name="connsiteX1" fmla="*/ 1841986 w 3401149"/>
              <a:gd name="connsiteY1" fmla="*/ 0 h 417780"/>
              <a:gd name="connsiteX2" fmla="*/ 3401149 w 3401149"/>
              <a:gd name="connsiteY2" fmla="*/ 417780 h 417780"/>
              <a:gd name="connsiteX3" fmla="*/ 0 w 3401149"/>
              <a:gd name="connsiteY3" fmla="*/ 417780 h 417780"/>
              <a:gd name="connsiteX4" fmla="*/ 404037 w 3401149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13639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13639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09498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6176"/>
              <a:gd name="connsiteY0" fmla="*/ 3110 h 417780"/>
              <a:gd name="connsiteX1" fmla="*/ 1841986 w 1846176"/>
              <a:gd name="connsiteY1" fmla="*/ 0 h 417780"/>
              <a:gd name="connsiteX2" fmla="*/ 1846176 w 1846176"/>
              <a:gd name="connsiteY2" fmla="*/ 412965 h 417780"/>
              <a:gd name="connsiteX3" fmla="*/ 0 w 1846176"/>
              <a:gd name="connsiteY3" fmla="*/ 417780 h 417780"/>
              <a:gd name="connsiteX4" fmla="*/ 404037 w 1846176"/>
              <a:gd name="connsiteY4" fmla="*/ 3110 h 417780"/>
              <a:gd name="connsiteX0" fmla="*/ 404037 w 1842709"/>
              <a:gd name="connsiteY0" fmla="*/ 3110 h 417780"/>
              <a:gd name="connsiteX1" fmla="*/ 1841986 w 1842709"/>
              <a:gd name="connsiteY1" fmla="*/ 0 h 417780"/>
              <a:gd name="connsiteX2" fmla="*/ 1842709 w 1842709"/>
              <a:gd name="connsiteY2" fmla="*/ 416432 h 417780"/>
              <a:gd name="connsiteX3" fmla="*/ 0 w 1842709"/>
              <a:gd name="connsiteY3" fmla="*/ 417780 h 417780"/>
              <a:gd name="connsiteX4" fmla="*/ 404037 w 1842709"/>
              <a:gd name="connsiteY4" fmla="*/ 3110 h 417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709" h="417780">
                <a:moveTo>
                  <a:pt x="404037" y="3110"/>
                </a:moveTo>
                <a:lnTo>
                  <a:pt x="1841986" y="0"/>
                </a:lnTo>
                <a:cubicBezTo>
                  <a:pt x="1841986" y="139260"/>
                  <a:pt x="1842709" y="277172"/>
                  <a:pt x="1842709" y="416432"/>
                </a:cubicBezTo>
                <a:lnTo>
                  <a:pt x="0" y="417780"/>
                </a:lnTo>
                <a:lnTo>
                  <a:pt x="404037" y="311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510A9622-D1FE-43EB-2746-728929A978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95516" y="6038466"/>
            <a:ext cx="2324059" cy="63795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E95FA1-353F-3B88-ACC0-2018A9C5F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93726"/>
            <a:ext cx="10515600" cy="99800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B2E9838-BF39-EA41-742D-8E056AE763E8}"/>
              </a:ext>
            </a:extLst>
          </p:cNvPr>
          <p:cNvSpPr/>
          <p:nvPr userDrawn="1"/>
        </p:nvSpPr>
        <p:spPr>
          <a:xfrm>
            <a:off x="585788" y="530225"/>
            <a:ext cx="95250" cy="714375"/>
          </a:xfrm>
          <a:custGeom>
            <a:avLst/>
            <a:gdLst>
              <a:gd name="connsiteX0" fmla="*/ 0 w 95250"/>
              <a:gd name="connsiteY0" fmla="*/ 0 h 714375"/>
              <a:gd name="connsiteX1" fmla="*/ 95250 w 95250"/>
              <a:gd name="connsiteY1" fmla="*/ 0 h 714375"/>
              <a:gd name="connsiteX2" fmla="*/ 95250 w 95250"/>
              <a:gd name="connsiteY2" fmla="*/ 714375 h 714375"/>
              <a:gd name="connsiteX3" fmla="*/ 0 w 95250"/>
              <a:gd name="connsiteY3" fmla="*/ 714375 h 714375"/>
              <a:gd name="connsiteX4" fmla="*/ 0 w 95250"/>
              <a:gd name="connsiteY4" fmla="*/ 0 h 714375"/>
              <a:gd name="connsiteX0" fmla="*/ 0 w 95250"/>
              <a:gd name="connsiteY0" fmla="*/ 0 h 714375"/>
              <a:gd name="connsiteX1" fmla="*/ 95250 w 95250"/>
              <a:gd name="connsiteY1" fmla="*/ 0 h 714375"/>
              <a:gd name="connsiteX2" fmla="*/ 95250 w 95250"/>
              <a:gd name="connsiteY2" fmla="*/ 714375 h 714375"/>
              <a:gd name="connsiteX3" fmla="*/ 0 w 95250"/>
              <a:gd name="connsiteY3" fmla="*/ 695325 h 714375"/>
              <a:gd name="connsiteX4" fmla="*/ 0 w 95250"/>
              <a:gd name="connsiteY4" fmla="*/ 0 h 714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250" h="714375">
                <a:moveTo>
                  <a:pt x="0" y="0"/>
                </a:moveTo>
                <a:lnTo>
                  <a:pt x="95250" y="0"/>
                </a:lnTo>
                <a:lnTo>
                  <a:pt x="95250" y="714375"/>
                </a:lnTo>
                <a:lnTo>
                  <a:pt x="0" y="69532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D5900FE-4122-CCE2-C261-99FAAF3B41FE}"/>
              </a:ext>
            </a:extLst>
          </p:cNvPr>
          <p:cNvSpPr/>
          <p:nvPr userDrawn="1"/>
        </p:nvSpPr>
        <p:spPr>
          <a:xfrm rot="5400000">
            <a:off x="660400" y="385763"/>
            <a:ext cx="103188" cy="2524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3197B5-2D73-1486-2A2C-3505F1D82EE1}"/>
              </a:ext>
            </a:extLst>
          </p:cNvPr>
          <p:cNvSpPr/>
          <p:nvPr userDrawn="1"/>
        </p:nvSpPr>
        <p:spPr>
          <a:xfrm rot="5400000">
            <a:off x="658817" y="1152525"/>
            <a:ext cx="106363" cy="252412"/>
          </a:xfrm>
          <a:custGeom>
            <a:avLst/>
            <a:gdLst>
              <a:gd name="connsiteX0" fmla="*/ 0 w 103188"/>
              <a:gd name="connsiteY0" fmla="*/ 0 h 252412"/>
              <a:gd name="connsiteX1" fmla="*/ 103188 w 103188"/>
              <a:gd name="connsiteY1" fmla="*/ 0 h 252412"/>
              <a:gd name="connsiteX2" fmla="*/ 103188 w 103188"/>
              <a:gd name="connsiteY2" fmla="*/ 252412 h 252412"/>
              <a:gd name="connsiteX3" fmla="*/ 0 w 103188"/>
              <a:gd name="connsiteY3" fmla="*/ 252412 h 252412"/>
              <a:gd name="connsiteX4" fmla="*/ 0 w 103188"/>
              <a:gd name="connsiteY4" fmla="*/ 0 h 252412"/>
              <a:gd name="connsiteX0" fmla="*/ 0 w 106363"/>
              <a:gd name="connsiteY0" fmla="*/ 0 h 252412"/>
              <a:gd name="connsiteX1" fmla="*/ 103188 w 106363"/>
              <a:gd name="connsiteY1" fmla="*/ 0 h 252412"/>
              <a:gd name="connsiteX2" fmla="*/ 106363 w 106363"/>
              <a:gd name="connsiteY2" fmla="*/ 155574 h 252412"/>
              <a:gd name="connsiteX3" fmla="*/ 0 w 106363"/>
              <a:gd name="connsiteY3" fmla="*/ 252412 h 252412"/>
              <a:gd name="connsiteX4" fmla="*/ 0 w 106363"/>
              <a:gd name="connsiteY4" fmla="*/ 0 h 252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6363" h="252412">
                <a:moveTo>
                  <a:pt x="0" y="0"/>
                </a:moveTo>
                <a:lnTo>
                  <a:pt x="103188" y="0"/>
                </a:lnTo>
                <a:cubicBezTo>
                  <a:pt x="104246" y="51858"/>
                  <a:pt x="105305" y="103716"/>
                  <a:pt x="106363" y="155574"/>
                </a:cubicBezTo>
                <a:lnTo>
                  <a:pt x="0" y="252412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20">
            <a:extLst>
              <a:ext uri="{FF2B5EF4-FFF2-40B4-BE49-F238E27FC236}">
                <a16:creationId xmlns:a16="http://schemas.microsoft.com/office/drawing/2014/main" id="{63EDC33B-FE40-5486-21F6-418EFBCE44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6612" y="1735137"/>
            <a:ext cx="10889721" cy="3790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 marL="914400" indent="0">
              <a:buNone/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marL="1371600" indent="0">
              <a:buNone/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51ABA919-F4C8-93B2-5FFC-61EBF0610460}"/>
              </a:ext>
            </a:extLst>
          </p:cNvPr>
          <p:cNvSpPr txBox="1">
            <a:spLocks/>
          </p:cNvSpPr>
          <p:nvPr userDrawn="1"/>
        </p:nvSpPr>
        <p:spPr>
          <a:xfrm>
            <a:off x="432391" y="6363077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710E8EA-57F6-764C-8914-AEEABF058192}" type="slidenum">
              <a:rPr lang="en-US" smtClean="0">
                <a:solidFill>
                  <a:schemeClr val="accent6"/>
                </a:solidFill>
              </a:rPr>
              <a:pPr/>
              <a:t>‹#›</a:t>
            </a:fld>
            <a:endParaRPr lang="en-US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91506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4">
            <a:extLst>
              <a:ext uri="{FF2B5EF4-FFF2-40B4-BE49-F238E27FC236}">
                <a16:creationId xmlns:a16="http://schemas.microsoft.com/office/drawing/2014/main" id="{C69B05B3-A317-CA13-9021-B415A2BCF917}"/>
              </a:ext>
            </a:extLst>
          </p:cNvPr>
          <p:cNvSpPr/>
          <p:nvPr userDrawn="1"/>
        </p:nvSpPr>
        <p:spPr>
          <a:xfrm flipV="1">
            <a:off x="10943713" y="-5316"/>
            <a:ext cx="1248287" cy="1278919"/>
          </a:xfrm>
          <a:custGeom>
            <a:avLst/>
            <a:gdLst>
              <a:gd name="connsiteX0" fmla="*/ 0 w 7857461"/>
              <a:gd name="connsiteY0" fmla="*/ 0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0 w 7857461"/>
              <a:gd name="connsiteY4" fmla="*/ 0 h 421759"/>
              <a:gd name="connsiteX0" fmla="*/ 404037 w 7857461"/>
              <a:gd name="connsiteY0" fmla="*/ 7089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404037 w 7857461"/>
              <a:gd name="connsiteY4" fmla="*/ 7089 h 421759"/>
              <a:gd name="connsiteX0" fmla="*/ 404037 w 7857461"/>
              <a:gd name="connsiteY0" fmla="*/ 3110 h 417780"/>
              <a:gd name="connsiteX1" fmla="*/ 3401148 w 7857461"/>
              <a:gd name="connsiteY1" fmla="*/ 0 h 417780"/>
              <a:gd name="connsiteX2" fmla="*/ 7857461 w 7857461"/>
              <a:gd name="connsiteY2" fmla="*/ 417780 h 417780"/>
              <a:gd name="connsiteX3" fmla="*/ 0 w 7857461"/>
              <a:gd name="connsiteY3" fmla="*/ 417780 h 417780"/>
              <a:gd name="connsiteX4" fmla="*/ 404037 w 7857461"/>
              <a:gd name="connsiteY4" fmla="*/ 3110 h 417780"/>
              <a:gd name="connsiteX0" fmla="*/ 404037 w 3401149"/>
              <a:gd name="connsiteY0" fmla="*/ 3110 h 417780"/>
              <a:gd name="connsiteX1" fmla="*/ 3401148 w 3401149"/>
              <a:gd name="connsiteY1" fmla="*/ 0 h 417780"/>
              <a:gd name="connsiteX2" fmla="*/ 3401149 w 3401149"/>
              <a:gd name="connsiteY2" fmla="*/ 417780 h 417780"/>
              <a:gd name="connsiteX3" fmla="*/ 0 w 3401149"/>
              <a:gd name="connsiteY3" fmla="*/ 417780 h 417780"/>
              <a:gd name="connsiteX4" fmla="*/ 404037 w 3401149"/>
              <a:gd name="connsiteY4" fmla="*/ 3110 h 417780"/>
              <a:gd name="connsiteX0" fmla="*/ 404037 w 3401149"/>
              <a:gd name="connsiteY0" fmla="*/ 3110 h 417780"/>
              <a:gd name="connsiteX1" fmla="*/ 1841986 w 3401149"/>
              <a:gd name="connsiteY1" fmla="*/ 0 h 417780"/>
              <a:gd name="connsiteX2" fmla="*/ 3401149 w 3401149"/>
              <a:gd name="connsiteY2" fmla="*/ 417780 h 417780"/>
              <a:gd name="connsiteX3" fmla="*/ 0 w 3401149"/>
              <a:gd name="connsiteY3" fmla="*/ 417780 h 417780"/>
              <a:gd name="connsiteX4" fmla="*/ 404037 w 3401149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13639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13639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09498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6176"/>
              <a:gd name="connsiteY0" fmla="*/ 3110 h 417780"/>
              <a:gd name="connsiteX1" fmla="*/ 1841986 w 1846176"/>
              <a:gd name="connsiteY1" fmla="*/ 0 h 417780"/>
              <a:gd name="connsiteX2" fmla="*/ 1846176 w 1846176"/>
              <a:gd name="connsiteY2" fmla="*/ 412965 h 417780"/>
              <a:gd name="connsiteX3" fmla="*/ 0 w 1846176"/>
              <a:gd name="connsiteY3" fmla="*/ 417780 h 417780"/>
              <a:gd name="connsiteX4" fmla="*/ 404037 w 1846176"/>
              <a:gd name="connsiteY4" fmla="*/ 3110 h 417780"/>
              <a:gd name="connsiteX0" fmla="*/ 404037 w 1842709"/>
              <a:gd name="connsiteY0" fmla="*/ 3110 h 417780"/>
              <a:gd name="connsiteX1" fmla="*/ 1841986 w 1842709"/>
              <a:gd name="connsiteY1" fmla="*/ 0 h 417780"/>
              <a:gd name="connsiteX2" fmla="*/ 1842709 w 1842709"/>
              <a:gd name="connsiteY2" fmla="*/ 416432 h 417780"/>
              <a:gd name="connsiteX3" fmla="*/ 0 w 1842709"/>
              <a:gd name="connsiteY3" fmla="*/ 417780 h 417780"/>
              <a:gd name="connsiteX4" fmla="*/ 404037 w 1842709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413232 w 1841986"/>
              <a:gd name="connsiteY2" fmla="*/ 416432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413232"/>
              <a:gd name="connsiteY0" fmla="*/ 0 h 414670"/>
              <a:gd name="connsiteX1" fmla="*/ 404247 w 413232"/>
              <a:gd name="connsiteY1" fmla="*/ 1026 h 414670"/>
              <a:gd name="connsiteX2" fmla="*/ 413232 w 413232"/>
              <a:gd name="connsiteY2" fmla="*/ 413322 h 414670"/>
              <a:gd name="connsiteX3" fmla="*/ 0 w 413232"/>
              <a:gd name="connsiteY3" fmla="*/ 414670 h 414670"/>
              <a:gd name="connsiteX4" fmla="*/ 404037 w 413232"/>
              <a:gd name="connsiteY4" fmla="*/ 0 h 414670"/>
              <a:gd name="connsiteX0" fmla="*/ 404037 w 404247"/>
              <a:gd name="connsiteY0" fmla="*/ 0 h 417458"/>
              <a:gd name="connsiteX1" fmla="*/ 404247 w 404247"/>
              <a:gd name="connsiteY1" fmla="*/ 1026 h 417458"/>
              <a:gd name="connsiteX2" fmla="*/ 403592 w 404247"/>
              <a:gd name="connsiteY2" fmla="*/ 417458 h 417458"/>
              <a:gd name="connsiteX3" fmla="*/ 0 w 404247"/>
              <a:gd name="connsiteY3" fmla="*/ 414670 h 417458"/>
              <a:gd name="connsiteX4" fmla="*/ 404037 w 404247"/>
              <a:gd name="connsiteY4" fmla="*/ 0 h 417458"/>
              <a:gd name="connsiteX0" fmla="*/ 404037 w 404247"/>
              <a:gd name="connsiteY0" fmla="*/ 0 h 416079"/>
              <a:gd name="connsiteX1" fmla="*/ 404247 w 404247"/>
              <a:gd name="connsiteY1" fmla="*/ 1026 h 416079"/>
              <a:gd name="connsiteX2" fmla="*/ 403592 w 404247"/>
              <a:gd name="connsiteY2" fmla="*/ 416079 h 416079"/>
              <a:gd name="connsiteX3" fmla="*/ 0 w 404247"/>
              <a:gd name="connsiteY3" fmla="*/ 414670 h 416079"/>
              <a:gd name="connsiteX4" fmla="*/ 404037 w 404247"/>
              <a:gd name="connsiteY4" fmla="*/ 0 h 416079"/>
              <a:gd name="connsiteX0" fmla="*/ 404037 w 404247"/>
              <a:gd name="connsiteY0" fmla="*/ 0 h 414670"/>
              <a:gd name="connsiteX1" fmla="*/ 404247 w 404247"/>
              <a:gd name="connsiteY1" fmla="*/ 1026 h 414670"/>
              <a:gd name="connsiteX2" fmla="*/ 403592 w 404247"/>
              <a:gd name="connsiteY2" fmla="*/ 413321 h 414670"/>
              <a:gd name="connsiteX3" fmla="*/ 0 w 404247"/>
              <a:gd name="connsiteY3" fmla="*/ 414670 h 414670"/>
              <a:gd name="connsiteX4" fmla="*/ 404037 w 404247"/>
              <a:gd name="connsiteY4" fmla="*/ 0 h 414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4247" h="414670">
                <a:moveTo>
                  <a:pt x="404037" y="0"/>
                </a:moveTo>
                <a:lnTo>
                  <a:pt x="404247" y="1026"/>
                </a:lnTo>
                <a:cubicBezTo>
                  <a:pt x="404247" y="140286"/>
                  <a:pt x="403592" y="274061"/>
                  <a:pt x="403592" y="413321"/>
                </a:cubicBezTo>
                <a:lnTo>
                  <a:pt x="0" y="414670"/>
                </a:lnTo>
                <a:lnTo>
                  <a:pt x="404037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id="{72134E3B-976F-674D-663E-578C3C783160}"/>
              </a:ext>
            </a:extLst>
          </p:cNvPr>
          <p:cNvSpPr/>
          <p:nvPr userDrawn="1"/>
        </p:nvSpPr>
        <p:spPr>
          <a:xfrm rot="10800000" flipV="1">
            <a:off x="7948125" y="911"/>
            <a:ext cx="2664189" cy="603293"/>
          </a:xfrm>
          <a:custGeom>
            <a:avLst/>
            <a:gdLst>
              <a:gd name="connsiteX0" fmla="*/ 0 w 7857461"/>
              <a:gd name="connsiteY0" fmla="*/ 0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0 w 7857461"/>
              <a:gd name="connsiteY4" fmla="*/ 0 h 421759"/>
              <a:gd name="connsiteX0" fmla="*/ 404037 w 7857461"/>
              <a:gd name="connsiteY0" fmla="*/ 7089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404037 w 7857461"/>
              <a:gd name="connsiteY4" fmla="*/ 7089 h 421759"/>
              <a:gd name="connsiteX0" fmla="*/ 404037 w 7857461"/>
              <a:gd name="connsiteY0" fmla="*/ 3110 h 417780"/>
              <a:gd name="connsiteX1" fmla="*/ 3401148 w 7857461"/>
              <a:gd name="connsiteY1" fmla="*/ 0 h 417780"/>
              <a:gd name="connsiteX2" fmla="*/ 7857461 w 7857461"/>
              <a:gd name="connsiteY2" fmla="*/ 417780 h 417780"/>
              <a:gd name="connsiteX3" fmla="*/ 0 w 7857461"/>
              <a:gd name="connsiteY3" fmla="*/ 417780 h 417780"/>
              <a:gd name="connsiteX4" fmla="*/ 404037 w 7857461"/>
              <a:gd name="connsiteY4" fmla="*/ 3110 h 417780"/>
              <a:gd name="connsiteX0" fmla="*/ 404037 w 3401149"/>
              <a:gd name="connsiteY0" fmla="*/ 3110 h 417780"/>
              <a:gd name="connsiteX1" fmla="*/ 3401148 w 3401149"/>
              <a:gd name="connsiteY1" fmla="*/ 0 h 417780"/>
              <a:gd name="connsiteX2" fmla="*/ 3401149 w 3401149"/>
              <a:gd name="connsiteY2" fmla="*/ 417780 h 417780"/>
              <a:gd name="connsiteX3" fmla="*/ 0 w 3401149"/>
              <a:gd name="connsiteY3" fmla="*/ 417780 h 417780"/>
              <a:gd name="connsiteX4" fmla="*/ 404037 w 3401149"/>
              <a:gd name="connsiteY4" fmla="*/ 3110 h 417780"/>
              <a:gd name="connsiteX0" fmla="*/ 404037 w 3401149"/>
              <a:gd name="connsiteY0" fmla="*/ 3110 h 417780"/>
              <a:gd name="connsiteX1" fmla="*/ 1841986 w 3401149"/>
              <a:gd name="connsiteY1" fmla="*/ 0 h 417780"/>
              <a:gd name="connsiteX2" fmla="*/ 3401149 w 3401149"/>
              <a:gd name="connsiteY2" fmla="*/ 417780 h 417780"/>
              <a:gd name="connsiteX3" fmla="*/ 0 w 3401149"/>
              <a:gd name="connsiteY3" fmla="*/ 417780 h 417780"/>
              <a:gd name="connsiteX4" fmla="*/ 404037 w 3401149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13639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13639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09498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6176"/>
              <a:gd name="connsiteY0" fmla="*/ 3110 h 417780"/>
              <a:gd name="connsiteX1" fmla="*/ 1841986 w 1846176"/>
              <a:gd name="connsiteY1" fmla="*/ 0 h 417780"/>
              <a:gd name="connsiteX2" fmla="*/ 1846176 w 1846176"/>
              <a:gd name="connsiteY2" fmla="*/ 412965 h 417780"/>
              <a:gd name="connsiteX3" fmla="*/ 0 w 1846176"/>
              <a:gd name="connsiteY3" fmla="*/ 417780 h 417780"/>
              <a:gd name="connsiteX4" fmla="*/ 404037 w 1846176"/>
              <a:gd name="connsiteY4" fmla="*/ 3110 h 417780"/>
              <a:gd name="connsiteX0" fmla="*/ 404037 w 1842709"/>
              <a:gd name="connsiteY0" fmla="*/ 3110 h 417780"/>
              <a:gd name="connsiteX1" fmla="*/ 1841986 w 1842709"/>
              <a:gd name="connsiteY1" fmla="*/ 0 h 417780"/>
              <a:gd name="connsiteX2" fmla="*/ 1842709 w 1842709"/>
              <a:gd name="connsiteY2" fmla="*/ 416432 h 417780"/>
              <a:gd name="connsiteX3" fmla="*/ 0 w 1842709"/>
              <a:gd name="connsiteY3" fmla="*/ 417780 h 417780"/>
              <a:gd name="connsiteX4" fmla="*/ 404037 w 1842709"/>
              <a:gd name="connsiteY4" fmla="*/ 3110 h 417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709" h="417780">
                <a:moveTo>
                  <a:pt x="404037" y="3110"/>
                </a:moveTo>
                <a:lnTo>
                  <a:pt x="1841986" y="0"/>
                </a:lnTo>
                <a:cubicBezTo>
                  <a:pt x="1841986" y="139260"/>
                  <a:pt x="1842709" y="277172"/>
                  <a:pt x="1842709" y="416432"/>
                </a:cubicBezTo>
                <a:lnTo>
                  <a:pt x="0" y="417780"/>
                </a:lnTo>
                <a:lnTo>
                  <a:pt x="404037" y="311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E95FA1-353F-3B88-ACC0-2018A9C5F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6421"/>
            <a:ext cx="10515600" cy="99800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540D55C-1FEA-6EC3-1069-43ECD9CC9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2391" y="636839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</a:lstStyle>
          <a:p>
            <a:fld id="{4710E8EA-57F6-764C-8914-AEEABF05819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FD03BF93-C563-4F86-0F29-FC3C35F6750A}"/>
              </a:ext>
            </a:extLst>
          </p:cNvPr>
          <p:cNvSpPr/>
          <p:nvPr userDrawn="1"/>
        </p:nvSpPr>
        <p:spPr>
          <a:xfrm>
            <a:off x="1034901" y="6076566"/>
            <a:ext cx="8287744" cy="444855"/>
          </a:xfrm>
          <a:custGeom>
            <a:avLst/>
            <a:gdLst>
              <a:gd name="connsiteX0" fmla="*/ 0 w 7857461"/>
              <a:gd name="connsiteY0" fmla="*/ 0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0 w 7857461"/>
              <a:gd name="connsiteY4" fmla="*/ 0 h 421759"/>
              <a:gd name="connsiteX0" fmla="*/ 404037 w 7857461"/>
              <a:gd name="connsiteY0" fmla="*/ 7089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404037 w 7857461"/>
              <a:gd name="connsiteY4" fmla="*/ 7089 h 421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57461" h="421759">
                <a:moveTo>
                  <a:pt x="404037" y="7089"/>
                </a:moveTo>
                <a:lnTo>
                  <a:pt x="7857461" y="0"/>
                </a:lnTo>
                <a:lnTo>
                  <a:pt x="7857461" y="421759"/>
                </a:lnTo>
                <a:lnTo>
                  <a:pt x="0" y="421759"/>
                </a:lnTo>
                <a:lnTo>
                  <a:pt x="404037" y="7089"/>
                </a:lnTo>
                <a:close/>
              </a:path>
            </a:pathLst>
          </a:custGeom>
          <a:solidFill>
            <a:schemeClr val="accent5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0313EA-0554-BD17-AC22-40A5A40C3CBE}"/>
              </a:ext>
            </a:extLst>
          </p:cNvPr>
          <p:cNvSpPr/>
          <p:nvPr userDrawn="1"/>
        </p:nvSpPr>
        <p:spPr>
          <a:xfrm>
            <a:off x="0" y="6237827"/>
            <a:ext cx="12192000" cy="6148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D11355ED-BDF5-BE95-9A88-7C861B2833F3}"/>
              </a:ext>
            </a:extLst>
          </p:cNvPr>
          <p:cNvSpPr/>
          <p:nvPr userDrawn="1"/>
        </p:nvSpPr>
        <p:spPr>
          <a:xfrm>
            <a:off x="7867650" y="5877581"/>
            <a:ext cx="4324350" cy="980419"/>
          </a:xfrm>
          <a:custGeom>
            <a:avLst/>
            <a:gdLst>
              <a:gd name="connsiteX0" fmla="*/ 0 w 7857461"/>
              <a:gd name="connsiteY0" fmla="*/ 0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0 w 7857461"/>
              <a:gd name="connsiteY4" fmla="*/ 0 h 421759"/>
              <a:gd name="connsiteX0" fmla="*/ 404037 w 7857461"/>
              <a:gd name="connsiteY0" fmla="*/ 7089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404037 w 7857461"/>
              <a:gd name="connsiteY4" fmla="*/ 7089 h 421759"/>
              <a:gd name="connsiteX0" fmla="*/ 404037 w 7857461"/>
              <a:gd name="connsiteY0" fmla="*/ 3110 h 417780"/>
              <a:gd name="connsiteX1" fmla="*/ 3401148 w 7857461"/>
              <a:gd name="connsiteY1" fmla="*/ 0 h 417780"/>
              <a:gd name="connsiteX2" fmla="*/ 7857461 w 7857461"/>
              <a:gd name="connsiteY2" fmla="*/ 417780 h 417780"/>
              <a:gd name="connsiteX3" fmla="*/ 0 w 7857461"/>
              <a:gd name="connsiteY3" fmla="*/ 417780 h 417780"/>
              <a:gd name="connsiteX4" fmla="*/ 404037 w 7857461"/>
              <a:gd name="connsiteY4" fmla="*/ 3110 h 417780"/>
              <a:gd name="connsiteX0" fmla="*/ 404037 w 3401149"/>
              <a:gd name="connsiteY0" fmla="*/ 3110 h 417780"/>
              <a:gd name="connsiteX1" fmla="*/ 3401148 w 3401149"/>
              <a:gd name="connsiteY1" fmla="*/ 0 h 417780"/>
              <a:gd name="connsiteX2" fmla="*/ 3401149 w 3401149"/>
              <a:gd name="connsiteY2" fmla="*/ 417780 h 417780"/>
              <a:gd name="connsiteX3" fmla="*/ 0 w 3401149"/>
              <a:gd name="connsiteY3" fmla="*/ 417780 h 417780"/>
              <a:gd name="connsiteX4" fmla="*/ 404037 w 3401149"/>
              <a:gd name="connsiteY4" fmla="*/ 3110 h 417780"/>
              <a:gd name="connsiteX0" fmla="*/ 404037 w 3401149"/>
              <a:gd name="connsiteY0" fmla="*/ 3110 h 417780"/>
              <a:gd name="connsiteX1" fmla="*/ 1841986 w 3401149"/>
              <a:gd name="connsiteY1" fmla="*/ 0 h 417780"/>
              <a:gd name="connsiteX2" fmla="*/ 3401149 w 3401149"/>
              <a:gd name="connsiteY2" fmla="*/ 417780 h 417780"/>
              <a:gd name="connsiteX3" fmla="*/ 0 w 3401149"/>
              <a:gd name="connsiteY3" fmla="*/ 417780 h 417780"/>
              <a:gd name="connsiteX4" fmla="*/ 404037 w 3401149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13639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13639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09498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6176"/>
              <a:gd name="connsiteY0" fmla="*/ 3110 h 417780"/>
              <a:gd name="connsiteX1" fmla="*/ 1841986 w 1846176"/>
              <a:gd name="connsiteY1" fmla="*/ 0 h 417780"/>
              <a:gd name="connsiteX2" fmla="*/ 1846176 w 1846176"/>
              <a:gd name="connsiteY2" fmla="*/ 412965 h 417780"/>
              <a:gd name="connsiteX3" fmla="*/ 0 w 1846176"/>
              <a:gd name="connsiteY3" fmla="*/ 417780 h 417780"/>
              <a:gd name="connsiteX4" fmla="*/ 404037 w 1846176"/>
              <a:gd name="connsiteY4" fmla="*/ 3110 h 417780"/>
              <a:gd name="connsiteX0" fmla="*/ 404037 w 1842709"/>
              <a:gd name="connsiteY0" fmla="*/ 3110 h 417780"/>
              <a:gd name="connsiteX1" fmla="*/ 1841986 w 1842709"/>
              <a:gd name="connsiteY1" fmla="*/ 0 h 417780"/>
              <a:gd name="connsiteX2" fmla="*/ 1842709 w 1842709"/>
              <a:gd name="connsiteY2" fmla="*/ 416432 h 417780"/>
              <a:gd name="connsiteX3" fmla="*/ 0 w 1842709"/>
              <a:gd name="connsiteY3" fmla="*/ 417780 h 417780"/>
              <a:gd name="connsiteX4" fmla="*/ 404037 w 1842709"/>
              <a:gd name="connsiteY4" fmla="*/ 3110 h 417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709" h="417780">
                <a:moveTo>
                  <a:pt x="404037" y="3110"/>
                </a:moveTo>
                <a:lnTo>
                  <a:pt x="1841986" y="0"/>
                </a:lnTo>
                <a:cubicBezTo>
                  <a:pt x="1841986" y="139260"/>
                  <a:pt x="1842709" y="277172"/>
                  <a:pt x="1842709" y="416432"/>
                </a:cubicBezTo>
                <a:lnTo>
                  <a:pt x="0" y="417780"/>
                </a:lnTo>
                <a:lnTo>
                  <a:pt x="404037" y="31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E51AD1-831E-0D6E-33C9-72C813AD40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95516" y="6038466"/>
            <a:ext cx="2324058" cy="637954"/>
          </a:xfrm>
          <a:prstGeom prst="rect">
            <a:avLst/>
          </a:prstGeom>
        </p:spPr>
      </p:pic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DBB71583-0E72-171A-0694-A0A22FB473B6}"/>
              </a:ext>
            </a:extLst>
          </p:cNvPr>
          <p:cNvSpPr txBox="1">
            <a:spLocks/>
          </p:cNvSpPr>
          <p:nvPr userDrawn="1"/>
        </p:nvSpPr>
        <p:spPr>
          <a:xfrm>
            <a:off x="432391" y="6363077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710E8EA-57F6-764C-8914-AEEABF058192}" type="slidenum">
              <a:rPr lang="en-US" smtClean="0">
                <a:solidFill>
                  <a:schemeClr val="accent6"/>
                </a:solidFill>
              </a:rPr>
              <a:pPr/>
              <a:t>‹#›</a:t>
            </a:fld>
            <a:endParaRPr lang="en-US">
              <a:solidFill>
                <a:schemeClr val="accent6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1D4621-1A94-8C4D-A738-1A8B1D33AED4}"/>
              </a:ext>
            </a:extLst>
          </p:cNvPr>
          <p:cNvSpPr/>
          <p:nvPr userDrawn="1"/>
        </p:nvSpPr>
        <p:spPr>
          <a:xfrm flipV="1">
            <a:off x="0" y="-3"/>
            <a:ext cx="8335108" cy="604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CC615D14-D7A9-EDC6-1B9B-966F2BEB2AD5}"/>
              </a:ext>
            </a:extLst>
          </p:cNvPr>
          <p:cNvSpPr/>
          <p:nvPr userDrawn="1"/>
        </p:nvSpPr>
        <p:spPr>
          <a:xfrm rot="10800000" flipV="1">
            <a:off x="7631826" y="1"/>
            <a:ext cx="2664190" cy="604027"/>
          </a:xfrm>
          <a:custGeom>
            <a:avLst/>
            <a:gdLst>
              <a:gd name="connsiteX0" fmla="*/ 0 w 7857461"/>
              <a:gd name="connsiteY0" fmla="*/ 0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0 w 7857461"/>
              <a:gd name="connsiteY4" fmla="*/ 0 h 421759"/>
              <a:gd name="connsiteX0" fmla="*/ 404037 w 7857461"/>
              <a:gd name="connsiteY0" fmla="*/ 7089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404037 w 7857461"/>
              <a:gd name="connsiteY4" fmla="*/ 7089 h 421759"/>
              <a:gd name="connsiteX0" fmla="*/ 404037 w 7857461"/>
              <a:gd name="connsiteY0" fmla="*/ 3110 h 417780"/>
              <a:gd name="connsiteX1" fmla="*/ 3401148 w 7857461"/>
              <a:gd name="connsiteY1" fmla="*/ 0 h 417780"/>
              <a:gd name="connsiteX2" fmla="*/ 7857461 w 7857461"/>
              <a:gd name="connsiteY2" fmla="*/ 417780 h 417780"/>
              <a:gd name="connsiteX3" fmla="*/ 0 w 7857461"/>
              <a:gd name="connsiteY3" fmla="*/ 417780 h 417780"/>
              <a:gd name="connsiteX4" fmla="*/ 404037 w 7857461"/>
              <a:gd name="connsiteY4" fmla="*/ 3110 h 417780"/>
              <a:gd name="connsiteX0" fmla="*/ 404037 w 3401149"/>
              <a:gd name="connsiteY0" fmla="*/ 3110 h 417780"/>
              <a:gd name="connsiteX1" fmla="*/ 3401148 w 3401149"/>
              <a:gd name="connsiteY1" fmla="*/ 0 h 417780"/>
              <a:gd name="connsiteX2" fmla="*/ 3401149 w 3401149"/>
              <a:gd name="connsiteY2" fmla="*/ 417780 h 417780"/>
              <a:gd name="connsiteX3" fmla="*/ 0 w 3401149"/>
              <a:gd name="connsiteY3" fmla="*/ 417780 h 417780"/>
              <a:gd name="connsiteX4" fmla="*/ 404037 w 3401149"/>
              <a:gd name="connsiteY4" fmla="*/ 3110 h 417780"/>
              <a:gd name="connsiteX0" fmla="*/ 404037 w 3401149"/>
              <a:gd name="connsiteY0" fmla="*/ 3110 h 417780"/>
              <a:gd name="connsiteX1" fmla="*/ 1841986 w 3401149"/>
              <a:gd name="connsiteY1" fmla="*/ 0 h 417780"/>
              <a:gd name="connsiteX2" fmla="*/ 3401149 w 3401149"/>
              <a:gd name="connsiteY2" fmla="*/ 417780 h 417780"/>
              <a:gd name="connsiteX3" fmla="*/ 0 w 3401149"/>
              <a:gd name="connsiteY3" fmla="*/ 417780 h 417780"/>
              <a:gd name="connsiteX4" fmla="*/ 404037 w 3401149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13639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13639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09498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6176"/>
              <a:gd name="connsiteY0" fmla="*/ 3110 h 417780"/>
              <a:gd name="connsiteX1" fmla="*/ 1841986 w 1846176"/>
              <a:gd name="connsiteY1" fmla="*/ 0 h 417780"/>
              <a:gd name="connsiteX2" fmla="*/ 1846176 w 1846176"/>
              <a:gd name="connsiteY2" fmla="*/ 412965 h 417780"/>
              <a:gd name="connsiteX3" fmla="*/ 0 w 1846176"/>
              <a:gd name="connsiteY3" fmla="*/ 417780 h 417780"/>
              <a:gd name="connsiteX4" fmla="*/ 404037 w 1846176"/>
              <a:gd name="connsiteY4" fmla="*/ 3110 h 417780"/>
              <a:gd name="connsiteX0" fmla="*/ 404037 w 1842709"/>
              <a:gd name="connsiteY0" fmla="*/ 3110 h 417780"/>
              <a:gd name="connsiteX1" fmla="*/ 1841986 w 1842709"/>
              <a:gd name="connsiteY1" fmla="*/ 0 h 417780"/>
              <a:gd name="connsiteX2" fmla="*/ 1842709 w 1842709"/>
              <a:gd name="connsiteY2" fmla="*/ 416432 h 417780"/>
              <a:gd name="connsiteX3" fmla="*/ 0 w 1842709"/>
              <a:gd name="connsiteY3" fmla="*/ 417780 h 417780"/>
              <a:gd name="connsiteX4" fmla="*/ 404037 w 1842709"/>
              <a:gd name="connsiteY4" fmla="*/ 3110 h 417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709" h="417780">
                <a:moveTo>
                  <a:pt x="404037" y="3110"/>
                </a:moveTo>
                <a:lnTo>
                  <a:pt x="1841986" y="0"/>
                </a:lnTo>
                <a:cubicBezTo>
                  <a:pt x="1841986" y="139260"/>
                  <a:pt x="1842709" y="277172"/>
                  <a:pt x="1842709" y="416432"/>
                </a:cubicBezTo>
                <a:lnTo>
                  <a:pt x="0" y="417780"/>
                </a:lnTo>
                <a:lnTo>
                  <a:pt x="404037" y="31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id="{56F5C8B7-45A6-99DD-654C-24BC182DC33D}"/>
              </a:ext>
            </a:extLst>
          </p:cNvPr>
          <p:cNvSpPr/>
          <p:nvPr userDrawn="1"/>
        </p:nvSpPr>
        <p:spPr>
          <a:xfrm flipV="1">
            <a:off x="11260011" y="0"/>
            <a:ext cx="931989" cy="954859"/>
          </a:xfrm>
          <a:custGeom>
            <a:avLst/>
            <a:gdLst>
              <a:gd name="connsiteX0" fmla="*/ 0 w 7857461"/>
              <a:gd name="connsiteY0" fmla="*/ 0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0 w 7857461"/>
              <a:gd name="connsiteY4" fmla="*/ 0 h 421759"/>
              <a:gd name="connsiteX0" fmla="*/ 404037 w 7857461"/>
              <a:gd name="connsiteY0" fmla="*/ 7089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404037 w 7857461"/>
              <a:gd name="connsiteY4" fmla="*/ 7089 h 421759"/>
              <a:gd name="connsiteX0" fmla="*/ 404037 w 7857461"/>
              <a:gd name="connsiteY0" fmla="*/ 3110 h 417780"/>
              <a:gd name="connsiteX1" fmla="*/ 3401148 w 7857461"/>
              <a:gd name="connsiteY1" fmla="*/ 0 h 417780"/>
              <a:gd name="connsiteX2" fmla="*/ 7857461 w 7857461"/>
              <a:gd name="connsiteY2" fmla="*/ 417780 h 417780"/>
              <a:gd name="connsiteX3" fmla="*/ 0 w 7857461"/>
              <a:gd name="connsiteY3" fmla="*/ 417780 h 417780"/>
              <a:gd name="connsiteX4" fmla="*/ 404037 w 7857461"/>
              <a:gd name="connsiteY4" fmla="*/ 3110 h 417780"/>
              <a:gd name="connsiteX0" fmla="*/ 404037 w 3401149"/>
              <a:gd name="connsiteY0" fmla="*/ 3110 h 417780"/>
              <a:gd name="connsiteX1" fmla="*/ 3401148 w 3401149"/>
              <a:gd name="connsiteY1" fmla="*/ 0 h 417780"/>
              <a:gd name="connsiteX2" fmla="*/ 3401149 w 3401149"/>
              <a:gd name="connsiteY2" fmla="*/ 417780 h 417780"/>
              <a:gd name="connsiteX3" fmla="*/ 0 w 3401149"/>
              <a:gd name="connsiteY3" fmla="*/ 417780 h 417780"/>
              <a:gd name="connsiteX4" fmla="*/ 404037 w 3401149"/>
              <a:gd name="connsiteY4" fmla="*/ 3110 h 417780"/>
              <a:gd name="connsiteX0" fmla="*/ 404037 w 3401149"/>
              <a:gd name="connsiteY0" fmla="*/ 3110 h 417780"/>
              <a:gd name="connsiteX1" fmla="*/ 1841986 w 3401149"/>
              <a:gd name="connsiteY1" fmla="*/ 0 h 417780"/>
              <a:gd name="connsiteX2" fmla="*/ 3401149 w 3401149"/>
              <a:gd name="connsiteY2" fmla="*/ 417780 h 417780"/>
              <a:gd name="connsiteX3" fmla="*/ 0 w 3401149"/>
              <a:gd name="connsiteY3" fmla="*/ 417780 h 417780"/>
              <a:gd name="connsiteX4" fmla="*/ 404037 w 3401149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13639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13639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09498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6176"/>
              <a:gd name="connsiteY0" fmla="*/ 3110 h 417780"/>
              <a:gd name="connsiteX1" fmla="*/ 1841986 w 1846176"/>
              <a:gd name="connsiteY1" fmla="*/ 0 h 417780"/>
              <a:gd name="connsiteX2" fmla="*/ 1846176 w 1846176"/>
              <a:gd name="connsiteY2" fmla="*/ 412965 h 417780"/>
              <a:gd name="connsiteX3" fmla="*/ 0 w 1846176"/>
              <a:gd name="connsiteY3" fmla="*/ 417780 h 417780"/>
              <a:gd name="connsiteX4" fmla="*/ 404037 w 1846176"/>
              <a:gd name="connsiteY4" fmla="*/ 3110 h 417780"/>
              <a:gd name="connsiteX0" fmla="*/ 404037 w 1842709"/>
              <a:gd name="connsiteY0" fmla="*/ 3110 h 417780"/>
              <a:gd name="connsiteX1" fmla="*/ 1841986 w 1842709"/>
              <a:gd name="connsiteY1" fmla="*/ 0 h 417780"/>
              <a:gd name="connsiteX2" fmla="*/ 1842709 w 1842709"/>
              <a:gd name="connsiteY2" fmla="*/ 416432 h 417780"/>
              <a:gd name="connsiteX3" fmla="*/ 0 w 1842709"/>
              <a:gd name="connsiteY3" fmla="*/ 417780 h 417780"/>
              <a:gd name="connsiteX4" fmla="*/ 404037 w 1842709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413232 w 1841986"/>
              <a:gd name="connsiteY2" fmla="*/ 416432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413232"/>
              <a:gd name="connsiteY0" fmla="*/ 0 h 414670"/>
              <a:gd name="connsiteX1" fmla="*/ 404247 w 413232"/>
              <a:gd name="connsiteY1" fmla="*/ 1026 h 414670"/>
              <a:gd name="connsiteX2" fmla="*/ 413232 w 413232"/>
              <a:gd name="connsiteY2" fmla="*/ 413322 h 414670"/>
              <a:gd name="connsiteX3" fmla="*/ 0 w 413232"/>
              <a:gd name="connsiteY3" fmla="*/ 414670 h 414670"/>
              <a:gd name="connsiteX4" fmla="*/ 404037 w 413232"/>
              <a:gd name="connsiteY4" fmla="*/ 0 h 414670"/>
              <a:gd name="connsiteX0" fmla="*/ 404037 w 404247"/>
              <a:gd name="connsiteY0" fmla="*/ 0 h 417458"/>
              <a:gd name="connsiteX1" fmla="*/ 404247 w 404247"/>
              <a:gd name="connsiteY1" fmla="*/ 1026 h 417458"/>
              <a:gd name="connsiteX2" fmla="*/ 403592 w 404247"/>
              <a:gd name="connsiteY2" fmla="*/ 417458 h 417458"/>
              <a:gd name="connsiteX3" fmla="*/ 0 w 404247"/>
              <a:gd name="connsiteY3" fmla="*/ 414670 h 417458"/>
              <a:gd name="connsiteX4" fmla="*/ 404037 w 404247"/>
              <a:gd name="connsiteY4" fmla="*/ 0 h 417458"/>
              <a:gd name="connsiteX0" fmla="*/ 404037 w 404247"/>
              <a:gd name="connsiteY0" fmla="*/ 0 h 416079"/>
              <a:gd name="connsiteX1" fmla="*/ 404247 w 404247"/>
              <a:gd name="connsiteY1" fmla="*/ 1026 h 416079"/>
              <a:gd name="connsiteX2" fmla="*/ 403592 w 404247"/>
              <a:gd name="connsiteY2" fmla="*/ 416079 h 416079"/>
              <a:gd name="connsiteX3" fmla="*/ 0 w 404247"/>
              <a:gd name="connsiteY3" fmla="*/ 414670 h 416079"/>
              <a:gd name="connsiteX4" fmla="*/ 404037 w 404247"/>
              <a:gd name="connsiteY4" fmla="*/ 0 h 416079"/>
              <a:gd name="connsiteX0" fmla="*/ 404037 w 404247"/>
              <a:gd name="connsiteY0" fmla="*/ 0 h 414670"/>
              <a:gd name="connsiteX1" fmla="*/ 404247 w 404247"/>
              <a:gd name="connsiteY1" fmla="*/ 1026 h 414670"/>
              <a:gd name="connsiteX2" fmla="*/ 403592 w 404247"/>
              <a:gd name="connsiteY2" fmla="*/ 413321 h 414670"/>
              <a:gd name="connsiteX3" fmla="*/ 0 w 404247"/>
              <a:gd name="connsiteY3" fmla="*/ 414670 h 414670"/>
              <a:gd name="connsiteX4" fmla="*/ 404037 w 404247"/>
              <a:gd name="connsiteY4" fmla="*/ 0 h 414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4247" h="414670">
                <a:moveTo>
                  <a:pt x="404037" y="0"/>
                </a:moveTo>
                <a:lnTo>
                  <a:pt x="404247" y="1026"/>
                </a:lnTo>
                <a:cubicBezTo>
                  <a:pt x="404247" y="140286"/>
                  <a:pt x="403592" y="274061"/>
                  <a:pt x="403592" y="413321"/>
                </a:cubicBezTo>
                <a:lnTo>
                  <a:pt x="0" y="414670"/>
                </a:lnTo>
                <a:lnTo>
                  <a:pt x="404037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899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6E7C78-C6F3-94EB-4A64-7864199F5BD1}"/>
              </a:ext>
            </a:extLst>
          </p:cNvPr>
          <p:cNvSpPr/>
          <p:nvPr userDrawn="1"/>
        </p:nvSpPr>
        <p:spPr>
          <a:xfrm>
            <a:off x="0" y="745067"/>
            <a:ext cx="12192000" cy="5562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7FCEEA4E-7CA7-BB40-6078-27263C6E8D46}"/>
              </a:ext>
            </a:extLst>
          </p:cNvPr>
          <p:cNvSpPr/>
          <p:nvPr userDrawn="1"/>
        </p:nvSpPr>
        <p:spPr>
          <a:xfrm>
            <a:off x="1034901" y="6081881"/>
            <a:ext cx="8287744" cy="444855"/>
          </a:xfrm>
          <a:custGeom>
            <a:avLst/>
            <a:gdLst>
              <a:gd name="connsiteX0" fmla="*/ 0 w 7857461"/>
              <a:gd name="connsiteY0" fmla="*/ 0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0 w 7857461"/>
              <a:gd name="connsiteY4" fmla="*/ 0 h 421759"/>
              <a:gd name="connsiteX0" fmla="*/ 404037 w 7857461"/>
              <a:gd name="connsiteY0" fmla="*/ 7089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404037 w 7857461"/>
              <a:gd name="connsiteY4" fmla="*/ 7089 h 421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57461" h="421759">
                <a:moveTo>
                  <a:pt x="404037" y="7089"/>
                </a:moveTo>
                <a:lnTo>
                  <a:pt x="7857461" y="0"/>
                </a:lnTo>
                <a:lnTo>
                  <a:pt x="7857461" y="421759"/>
                </a:lnTo>
                <a:lnTo>
                  <a:pt x="0" y="421759"/>
                </a:lnTo>
                <a:lnTo>
                  <a:pt x="404037" y="7089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FE92DC-DC2A-877C-F8BC-38E17D15398A}"/>
              </a:ext>
            </a:extLst>
          </p:cNvPr>
          <p:cNvSpPr/>
          <p:nvPr userDrawn="1"/>
        </p:nvSpPr>
        <p:spPr>
          <a:xfrm>
            <a:off x="0" y="6243142"/>
            <a:ext cx="12192000" cy="61485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id="{83664DE6-1EC5-5526-D724-E95C9B6B25ED}"/>
              </a:ext>
            </a:extLst>
          </p:cNvPr>
          <p:cNvSpPr/>
          <p:nvPr userDrawn="1"/>
        </p:nvSpPr>
        <p:spPr>
          <a:xfrm>
            <a:off x="7867650" y="5882896"/>
            <a:ext cx="4324350" cy="980419"/>
          </a:xfrm>
          <a:custGeom>
            <a:avLst/>
            <a:gdLst>
              <a:gd name="connsiteX0" fmla="*/ 0 w 7857461"/>
              <a:gd name="connsiteY0" fmla="*/ 0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0 w 7857461"/>
              <a:gd name="connsiteY4" fmla="*/ 0 h 421759"/>
              <a:gd name="connsiteX0" fmla="*/ 404037 w 7857461"/>
              <a:gd name="connsiteY0" fmla="*/ 7089 h 421759"/>
              <a:gd name="connsiteX1" fmla="*/ 7857461 w 7857461"/>
              <a:gd name="connsiteY1" fmla="*/ 0 h 421759"/>
              <a:gd name="connsiteX2" fmla="*/ 7857461 w 7857461"/>
              <a:gd name="connsiteY2" fmla="*/ 421759 h 421759"/>
              <a:gd name="connsiteX3" fmla="*/ 0 w 7857461"/>
              <a:gd name="connsiteY3" fmla="*/ 421759 h 421759"/>
              <a:gd name="connsiteX4" fmla="*/ 404037 w 7857461"/>
              <a:gd name="connsiteY4" fmla="*/ 7089 h 421759"/>
              <a:gd name="connsiteX0" fmla="*/ 404037 w 7857461"/>
              <a:gd name="connsiteY0" fmla="*/ 3110 h 417780"/>
              <a:gd name="connsiteX1" fmla="*/ 3401148 w 7857461"/>
              <a:gd name="connsiteY1" fmla="*/ 0 h 417780"/>
              <a:gd name="connsiteX2" fmla="*/ 7857461 w 7857461"/>
              <a:gd name="connsiteY2" fmla="*/ 417780 h 417780"/>
              <a:gd name="connsiteX3" fmla="*/ 0 w 7857461"/>
              <a:gd name="connsiteY3" fmla="*/ 417780 h 417780"/>
              <a:gd name="connsiteX4" fmla="*/ 404037 w 7857461"/>
              <a:gd name="connsiteY4" fmla="*/ 3110 h 417780"/>
              <a:gd name="connsiteX0" fmla="*/ 404037 w 3401149"/>
              <a:gd name="connsiteY0" fmla="*/ 3110 h 417780"/>
              <a:gd name="connsiteX1" fmla="*/ 3401148 w 3401149"/>
              <a:gd name="connsiteY1" fmla="*/ 0 h 417780"/>
              <a:gd name="connsiteX2" fmla="*/ 3401149 w 3401149"/>
              <a:gd name="connsiteY2" fmla="*/ 417780 h 417780"/>
              <a:gd name="connsiteX3" fmla="*/ 0 w 3401149"/>
              <a:gd name="connsiteY3" fmla="*/ 417780 h 417780"/>
              <a:gd name="connsiteX4" fmla="*/ 404037 w 3401149"/>
              <a:gd name="connsiteY4" fmla="*/ 3110 h 417780"/>
              <a:gd name="connsiteX0" fmla="*/ 404037 w 3401149"/>
              <a:gd name="connsiteY0" fmla="*/ 3110 h 417780"/>
              <a:gd name="connsiteX1" fmla="*/ 1841986 w 3401149"/>
              <a:gd name="connsiteY1" fmla="*/ 0 h 417780"/>
              <a:gd name="connsiteX2" fmla="*/ 3401149 w 3401149"/>
              <a:gd name="connsiteY2" fmla="*/ 417780 h 417780"/>
              <a:gd name="connsiteX3" fmla="*/ 0 w 3401149"/>
              <a:gd name="connsiteY3" fmla="*/ 417780 h 417780"/>
              <a:gd name="connsiteX4" fmla="*/ 404037 w 3401149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13639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13639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1986"/>
              <a:gd name="connsiteY0" fmla="*/ 3110 h 417780"/>
              <a:gd name="connsiteX1" fmla="*/ 1841986 w 1841986"/>
              <a:gd name="connsiteY1" fmla="*/ 0 h 417780"/>
              <a:gd name="connsiteX2" fmla="*/ 1835775 w 1841986"/>
              <a:gd name="connsiteY2" fmla="*/ 409498 h 417780"/>
              <a:gd name="connsiteX3" fmla="*/ 0 w 1841986"/>
              <a:gd name="connsiteY3" fmla="*/ 417780 h 417780"/>
              <a:gd name="connsiteX4" fmla="*/ 404037 w 1841986"/>
              <a:gd name="connsiteY4" fmla="*/ 3110 h 417780"/>
              <a:gd name="connsiteX0" fmla="*/ 404037 w 1846176"/>
              <a:gd name="connsiteY0" fmla="*/ 3110 h 417780"/>
              <a:gd name="connsiteX1" fmla="*/ 1841986 w 1846176"/>
              <a:gd name="connsiteY1" fmla="*/ 0 h 417780"/>
              <a:gd name="connsiteX2" fmla="*/ 1846176 w 1846176"/>
              <a:gd name="connsiteY2" fmla="*/ 412965 h 417780"/>
              <a:gd name="connsiteX3" fmla="*/ 0 w 1846176"/>
              <a:gd name="connsiteY3" fmla="*/ 417780 h 417780"/>
              <a:gd name="connsiteX4" fmla="*/ 404037 w 1846176"/>
              <a:gd name="connsiteY4" fmla="*/ 3110 h 417780"/>
              <a:gd name="connsiteX0" fmla="*/ 404037 w 1842709"/>
              <a:gd name="connsiteY0" fmla="*/ 3110 h 417780"/>
              <a:gd name="connsiteX1" fmla="*/ 1841986 w 1842709"/>
              <a:gd name="connsiteY1" fmla="*/ 0 h 417780"/>
              <a:gd name="connsiteX2" fmla="*/ 1842709 w 1842709"/>
              <a:gd name="connsiteY2" fmla="*/ 416432 h 417780"/>
              <a:gd name="connsiteX3" fmla="*/ 0 w 1842709"/>
              <a:gd name="connsiteY3" fmla="*/ 417780 h 417780"/>
              <a:gd name="connsiteX4" fmla="*/ 404037 w 1842709"/>
              <a:gd name="connsiteY4" fmla="*/ 3110 h 417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709" h="417780">
                <a:moveTo>
                  <a:pt x="404037" y="3110"/>
                </a:moveTo>
                <a:lnTo>
                  <a:pt x="1841986" y="0"/>
                </a:lnTo>
                <a:cubicBezTo>
                  <a:pt x="1841986" y="139260"/>
                  <a:pt x="1842709" y="277172"/>
                  <a:pt x="1842709" y="416432"/>
                </a:cubicBezTo>
                <a:lnTo>
                  <a:pt x="0" y="417780"/>
                </a:lnTo>
                <a:lnTo>
                  <a:pt x="404037" y="311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B78C295-F6AF-0766-5951-94E07F831C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95516" y="6043781"/>
            <a:ext cx="2324058" cy="637954"/>
          </a:xfrm>
          <a:prstGeom prst="rect">
            <a:avLst/>
          </a:prstGeom>
        </p:spPr>
      </p:pic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1D771CD-00A6-B370-4109-1628F12F6D7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391" y="2398185"/>
            <a:ext cx="11185525" cy="172561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accent6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1pPr>
            <a:lvl2pPr marL="457200" indent="0" algn="ctr">
              <a:buNone/>
              <a:defRPr sz="4000">
                <a:solidFill>
                  <a:schemeClr val="tx1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2pPr>
            <a:lvl3pPr marL="914400" indent="0" algn="ctr">
              <a:buNone/>
              <a:defRPr sz="4000">
                <a:solidFill>
                  <a:schemeClr val="tx1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3pPr>
            <a:lvl4pPr marL="1371600" indent="0" algn="ctr">
              <a:buNone/>
              <a:defRPr sz="4000">
                <a:solidFill>
                  <a:schemeClr val="tx1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4pPr>
            <a:lvl5pPr marL="1828800" indent="0" algn="ctr">
              <a:buNone/>
              <a:defRPr sz="4000">
                <a:solidFill>
                  <a:schemeClr val="tx1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defRPr>
            </a:lvl5pPr>
          </a:lstStyle>
          <a:p>
            <a:pPr lvl="0"/>
            <a:r>
              <a:rPr lang="en-US"/>
              <a:t>Break Slide Title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1E789DB-F946-9C96-3EAE-971A78C86C2F}"/>
              </a:ext>
            </a:extLst>
          </p:cNvPr>
          <p:cNvSpPr/>
          <p:nvPr userDrawn="1"/>
        </p:nvSpPr>
        <p:spPr>
          <a:xfrm>
            <a:off x="0" y="-2517"/>
            <a:ext cx="12192000" cy="750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CFDCE-46C6-1CB2-5E48-FADD9CAA2ACE}"/>
              </a:ext>
            </a:extLst>
          </p:cNvPr>
          <p:cNvSpPr txBox="1">
            <a:spLocks/>
          </p:cNvSpPr>
          <p:nvPr userDrawn="1"/>
        </p:nvSpPr>
        <p:spPr>
          <a:xfrm>
            <a:off x="432391" y="6363077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710E8EA-57F6-764C-8914-AEEABF058192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909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6C03B-1ECF-324C-BC62-0687230E677D}" type="datetime4">
              <a:rPr lang="en-US" smtClean="0"/>
              <a:t>September 11, 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B44B9-F1EC-4F4B-88D4-413245C9CD3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343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 (1 line) - Screen Only">
    <p:bg>
      <p:bgPr>
        <a:solidFill>
          <a:srgbClr val="003E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360614"/>
            <a:ext cx="9144000" cy="2387600"/>
          </a:xfrm>
        </p:spPr>
        <p:txBody>
          <a:bodyPr anchor="b">
            <a:normAutofit/>
          </a:bodyPr>
          <a:lstStyle>
            <a:lvl1pPr algn="ctr">
              <a:lnSpc>
                <a:spcPct val="75000"/>
              </a:lnSpc>
              <a:defRPr sz="8000" spc="-300">
                <a:solidFill>
                  <a:srgbClr val="003F80"/>
                </a:solidFill>
              </a:defRPr>
            </a:lvl1pPr>
          </a:lstStyle>
          <a:p>
            <a:r>
              <a:rPr lang="en-US"/>
              <a:t>Click to edit Master title style (1 line)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6194612"/>
            <a:ext cx="9144000" cy="45557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3F8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048" y="683994"/>
            <a:ext cx="2407901" cy="660143"/>
          </a:xfrm>
          <a:prstGeom prst="rect">
            <a:avLst/>
          </a:prstGeom>
        </p:spPr>
      </p:pic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3748088"/>
            <a:ext cx="9144000" cy="1646237"/>
          </a:xfrm>
        </p:spPr>
        <p:txBody>
          <a:bodyPr>
            <a:noAutofit/>
          </a:bodyPr>
          <a:lstStyle>
            <a:lvl1pPr marL="0" indent="0" algn="ctr">
              <a:buNone/>
              <a:defRPr sz="3200" b="1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3200" b="1">
                <a:solidFill>
                  <a:srgbClr val="898989"/>
                </a:solidFill>
              </a:defRPr>
            </a:lvl2pPr>
            <a:lvl3pPr marL="914400" indent="0" algn="ctr">
              <a:buNone/>
              <a:defRPr sz="3200" b="1">
                <a:solidFill>
                  <a:srgbClr val="898989"/>
                </a:solidFill>
              </a:defRPr>
            </a:lvl3pPr>
            <a:lvl4pPr marL="1371600" indent="0" algn="ctr">
              <a:buNone/>
              <a:defRPr sz="3200" b="1">
                <a:solidFill>
                  <a:srgbClr val="898989"/>
                </a:solidFill>
              </a:defRPr>
            </a:lvl4pPr>
            <a:lvl5pPr marL="1828800" indent="0" algn="ctr">
              <a:buNone/>
              <a:defRPr sz="3200" b="1">
                <a:solidFill>
                  <a:srgbClr val="898989"/>
                </a:solidFill>
              </a:defRPr>
            </a:lvl5pPr>
          </a:lstStyle>
          <a:p>
            <a:pPr lvl="0"/>
            <a:r>
              <a:rPr lang="en-US"/>
              <a:t>Click to edit Master subtitle styles</a:t>
            </a:r>
          </a:p>
        </p:txBody>
      </p:sp>
    </p:spTree>
    <p:extLst>
      <p:ext uri="{BB962C8B-B14F-4D97-AF65-F5344CB8AC3E}">
        <p14:creationId xmlns:p14="http://schemas.microsoft.com/office/powerpoint/2010/main" val="1825155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9882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8" r:id="rId2"/>
    <p:sldLayoutId id="2147483660" r:id="rId3"/>
    <p:sldLayoutId id="2147483659" r:id="rId4"/>
    <p:sldLayoutId id="2147483661" r:id="rId5"/>
    <p:sldLayoutId id="2147483662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sv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sv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svg"/><Relationship Id="rId4" Type="http://schemas.openxmlformats.org/officeDocument/2006/relationships/image" Target="../media/image24.svg"/><Relationship Id="rId9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31_64C446D4.xml"/><Relationship Id="rId7" Type="http://schemas.openxmlformats.org/officeDocument/2006/relationships/image" Target="../media/image36.sv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svg"/><Relationship Id="rId4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32_61057B6F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janie.sacco@sba.gov" TargetMode="Externa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ba.gov/feedback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242027F-4C3F-708F-4AD5-ACF64256DDC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386298"/>
            <a:ext cx="11277600" cy="992629"/>
          </a:xfrm>
        </p:spPr>
        <p:txBody>
          <a:bodyPr/>
          <a:lstStyle/>
          <a:p>
            <a:pPr algn="ctr"/>
            <a:r>
              <a:rPr lang="en-US"/>
              <a:t>Are You Lender Ready?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17BD8-EF15-C662-067A-1F2B042EE67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085850" y="3638550"/>
            <a:ext cx="9986700" cy="2133600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algn="ctr"/>
            <a:br>
              <a:rPr lang="en-US" sz="4000" dirty="0"/>
            </a:br>
            <a:r>
              <a:rPr lang="en-US" sz="4000" dirty="0"/>
              <a:t>Presented by the SBA Seattle District Office</a:t>
            </a:r>
          </a:p>
        </p:txBody>
      </p:sp>
    </p:spTree>
    <p:extLst>
      <p:ext uri="{BB962C8B-B14F-4D97-AF65-F5344CB8AC3E}">
        <p14:creationId xmlns:p14="http://schemas.microsoft.com/office/powerpoint/2010/main" val="2268559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5FCEA-7A80-CFAF-6BDA-D470FDD60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2026"/>
            <a:ext cx="11196268" cy="949707"/>
          </a:xfrm>
        </p:spPr>
        <p:txBody>
          <a:bodyPr/>
          <a:lstStyle/>
          <a:p>
            <a:r>
              <a:rPr lang="en-US" sz="3600"/>
              <a:t>What Information Do Business Credit Reports Contain?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1BC289B-A366-8BF7-676B-9D51C810B4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320939"/>
              </p:ext>
            </p:extLst>
          </p:nvPr>
        </p:nvGraphicFramePr>
        <p:xfrm>
          <a:off x="689583" y="1799617"/>
          <a:ext cx="10652868" cy="37744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4085">
                  <a:extLst>
                    <a:ext uri="{9D8B030D-6E8A-4147-A177-3AD203B41FA5}">
                      <a16:colId xmlns:a16="http://schemas.microsoft.com/office/drawing/2014/main" val="2429660004"/>
                    </a:ext>
                  </a:extLst>
                </a:gridCol>
                <a:gridCol w="2441643">
                  <a:extLst>
                    <a:ext uri="{9D8B030D-6E8A-4147-A177-3AD203B41FA5}">
                      <a16:colId xmlns:a16="http://schemas.microsoft.com/office/drawing/2014/main" val="1615274359"/>
                    </a:ext>
                  </a:extLst>
                </a:gridCol>
                <a:gridCol w="3153923">
                  <a:extLst>
                    <a:ext uri="{9D8B030D-6E8A-4147-A177-3AD203B41FA5}">
                      <a16:colId xmlns:a16="http://schemas.microsoft.com/office/drawing/2014/main" val="526466452"/>
                    </a:ext>
                  </a:extLst>
                </a:gridCol>
                <a:gridCol w="2663217">
                  <a:extLst>
                    <a:ext uri="{9D8B030D-6E8A-4147-A177-3AD203B41FA5}">
                      <a16:colId xmlns:a16="http://schemas.microsoft.com/office/drawing/2014/main" val="1084243916"/>
                    </a:ext>
                  </a:extLst>
                </a:gridCol>
              </a:tblGrid>
              <a:tr h="778213"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bg2"/>
                          </a:solidFill>
                          <a:latin typeface="Source Sans Pro SemiBold" panose="020B0603030403020204" pitchFamily="34" charset="0"/>
                          <a:ea typeface="Source Sans Pro SemiBold" panose="020B0603030403020204" pitchFamily="34" charset="0"/>
                        </a:rPr>
                        <a:t>Business Identifying</a:t>
                      </a:r>
                      <a:r>
                        <a:rPr lang="en-US" sz="1400" baseline="0">
                          <a:solidFill>
                            <a:schemeClr val="bg2"/>
                          </a:solidFill>
                          <a:latin typeface="Source Sans Pro SemiBold" panose="020B0603030403020204" pitchFamily="34" charset="0"/>
                          <a:ea typeface="Source Sans Pro SemiBold" panose="020B0603030403020204" pitchFamily="34" charset="0"/>
                        </a:rPr>
                        <a:t> Information Examples</a:t>
                      </a:r>
                      <a:endParaRPr lang="en-US" sz="1400" b="1">
                        <a:solidFill>
                          <a:schemeClr val="bg2"/>
                        </a:solidFill>
                        <a:latin typeface="Source Sans Pro SemiBold" panose="020B0603030403020204" pitchFamily="34" charset="0"/>
                        <a:ea typeface="Source Sans Pro SemiBold" panose="020B0603030403020204" pitchFamily="34" charset="0"/>
                      </a:endParaRPr>
                    </a:p>
                  </a:txBody>
                  <a:tcPr marL="84886" marR="84886" marT="38584" marB="38584" anchor="ctr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bg2"/>
                          </a:solidFill>
                          <a:latin typeface="Source Sans Pro SemiBold" panose="020B0603030403020204" pitchFamily="34" charset="0"/>
                          <a:ea typeface="Source Sans Pro SemiBold" panose="020B0603030403020204" pitchFamily="34" charset="0"/>
                        </a:rPr>
                        <a:t>Business Credit History Examples</a:t>
                      </a:r>
                      <a:endParaRPr lang="en-US" sz="1400" b="1">
                        <a:solidFill>
                          <a:schemeClr val="bg2"/>
                        </a:solidFill>
                        <a:latin typeface="Source Sans Pro SemiBold" panose="020B0603030403020204" pitchFamily="34" charset="0"/>
                        <a:ea typeface="Source Sans Pro SemiBold" panose="020B0603030403020204" pitchFamily="34" charset="0"/>
                      </a:endParaRPr>
                    </a:p>
                  </a:txBody>
                  <a:tcPr marL="84886" marR="84886" marT="38584" marB="38584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bg2"/>
                          </a:solidFill>
                          <a:latin typeface="Source Sans Pro SemiBold" panose="020B0603030403020204" pitchFamily="34" charset="0"/>
                          <a:ea typeface="Source Sans Pro SemiBold" panose="020B0603030403020204" pitchFamily="34" charset="0"/>
                        </a:rPr>
                        <a:t>Business</a:t>
                      </a:r>
                      <a:r>
                        <a:rPr lang="en-US" sz="1400" baseline="0">
                          <a:solidFill>
                            <a:schemeClr val="bg2"/>
                          </a:solidFill>
                          <a:latin typeface="Source Sans Pro SemiBold" panose="020B0603030403020204" pitchFamily="34" charset="0"/>
                          <a:ea typeface="Source Sans Pro SemiBold" panose="020B0603030403020204" pitchFamily="34" charset="0"/>
                        </a:rPr>
                        <a:t> Background, Registration, and Financial Information Examples</a:t>
                      </a:r>
                      <a:endParaRPr lang="en-US" sz="1400" b="1">
                        <a:solidFill>
                          <a:schemeClr val="bg2"/>
                        </a:solidFill>
                        <a:latin typeface="Source Sans Pro SemiBold" panose="020B0603030403020204" pitchFamily="34" charset="0"/>
                        <a:ea typeface="Source Sans Pro SemiBold" panose="020B0603030403020204" pitchFamily="34" charset="0"/>
                      </a:endParaRPr>
                    </a:p>
                  </a:txBody>
                  <a:tcPr marL="84886" marR="84886" marT="38584" marB="38584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solidFill>
                            <a:schemeClr val="bg2"/>
                          </a:solidFill>
                          <a:latin typeface="Source Sans Pro SemiBold" panose="020B0603030403020204" pitchFamily="34" charset="0"/>
                          <a:ea typeface="Source Sans Pro SemiBold" panose="020B0603030403020204" pitchFamily="34" charset="0"/>
                        </a:rPr>
                        <a:t>Public</a:t>
                      </a:r>
                      <a:r>
                        <a:rPr lang="en-US" sz="1400" baseline="0">
                          <a:solidFill>
                            <a:schemeClr val="bg2"/>
                          </a:solidFill>
                          <a:latin typeface="Source Sans Pro SemiBold" panose="020B0603030403020204" pitchFamily="34" charset="0"/>
                          <a:ea typeface="Source Sans Pro SemiBold" panose="020B0603030403020204" pitchFamily="34" charset="0"/>
                        </a:rPr>
                        <a:t> Record Information Examples</a:t>
                      </a:r>
                      <a:endParaRPr lang="en-US" sz="1400" b="1">
                        <a:solidFill>
                          <a:schemeClr val="bg2"/>
                        </a:solidFill>
                        <a:latin typeface="Source Sans Pro SemiBold" panose="020B0603030403020204" pitchFamily="34" charset="0"/>
                        <a:ea typeface="Source Sans Pro SemiBold" panose="020B0603030403020204" pitchFamily="34" charset="0"/>
                      </a:endParaRPr>
                    </a:p>
                  </a:txBody>
                  <a:tcPr marL="84886" marR="84886" marT="38584" marB="38584" anchor="ctr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4881826"/>
                  </a:ext>
                </a:extLst>
              </a:tr>
              <a:tr h="2996210">
                <a:tc>
                  <a:txBody>
                    <a:bodyPr/>
                    <a:lstStyle/>
                    <a:p>
                      <a:pPr marL="285750" indent="-168275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endParaRPr lang="en-US" sz="1400">
                        <a:solidFill>
                          <a:schemeClr val="accent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  <a:p>
                      <a:pPr marL="285750" indent="-168275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40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Business names and aliases</a:t>
                      </a:r>
                    </a:p>
                    <a:p>
                      <a:pPr marL="285750" indent="-168275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40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Business</a:t>
                      </a:r>
                      <a:r>
                        <a:rPr lang="en-US" sz="1400" baseline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addresses, phone numbers, and web </a:t>
                      </a:r>
                      <a:r>
                        <a:rPr lang="en-US" sz="1400" kern="120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  <a:cs typeface="+mn-cs"/>
                        </a:rPr>
                        <a:t>presence</a:t>
                      </a:r>
                    </a:p>
                    <a:p>
                      <a:pPr marL="285750" indent="-168275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DUNS number</a:t>
                      </a:r>
                    </a:p>
                    <a:p>
                      <a:pPr marL="285750" indent="-168275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Industry classification codes</a:t>
                      </a:r>
                      <a:endParaRPr lang="en-US" sz="1400">
                        <a:solidFill>
                          <a:schemeClr val="accent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marL="84886" marR="84886" marT="38584" marB="38584">
                    <a:lnL w="12700" cmpd="sng">
                      <a:noFill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US" sz="1400">
                        <a:solidFill>
                          <a:schemeClr val="accent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  <a:p>
                      <a:pPr marL="285750" indent="-168275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40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Companies that have granted credit</a:t>
                      </a:r>
                    </a:p>
                    <a:p>
                      <a:pPr marL="285750" marR="0" indent="-16827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Payment data from suppliers and creditors</a:t>
                      </a:r>
                    </a:p>
                    <a:p>
                      <a:pPr marL="285750" indent="-168275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40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Risk scores and ratings</a:t>
                      </a:r>
                    </a:p>
                  </a:txBody>
                  <a:tcPr marL="84886" marR="84886" marT="38584" marB="3858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US" sz="1400">
                        <a:solidFill>
                          <a:schemeClr val="accent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  <a:p>
                      <a:pPr marL="285750" indent="-168275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40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Registration</a:t>
                      </a:r>
                      <a:r>
                        <a:rPr lang="en-US" sz="1400" baseline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and incorporation data</a:t>
                      </a:r>
                    </a:p>
                    <a:p>
                      <a:pPr marL="285750" marR="0" lvl="0" indent="-168275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Legal</a:t>
                      </a:r>
                      <a:r>
                        <a:rPr lang="en-US" sz="1400" baseline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structure and ownership</a:t>
                      </a:r>
                    </a:p>
                    <a:p>
                      <a:pPr marL="285750" indent="-168275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History of business</a:t>
                      </a:r>
                    </a:p>
                    <a:p>
                      <a:pPr marL="285750" indent="-168275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Affiliations</a:t>
                      </a:r>
                    </a:p>
                    <a:p>
                      <a:pPr marL="285750" indent="-168275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40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Corporate financial reports</a:t>
                      </a:r>
                    </a:p>
                    <a:p>
                      <a:pPr marL="285750" indent="-168275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40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Contracts, grants, loans, and debarments from the federal government</a:t>
                      </a:r>
                    </a:p>
                    <a:p>
                      <a:pPr marL="285750" marR="0" indent="-16827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Self-reported</a:t>
                      </a:r>
                      <a:r>
                        <a:rPr lang="en-US" sz="1400" baseline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data</a:t>
                      </a:r>
                    </a:p>
                  </a:txBody>
                  <a:tcPr marL="84886" marR="84886" marT="38584" marB="3858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>
                        <a:solidFill>
                          <a:schemeClr val="accent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  <a:p>
                      <a:pPr marL="285750" marR="0" indent="-16827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Uniform Commercial Code filings</a:t>
                      </a:r>
                    </a:p>
                    <a:p>
                      <a:pPr marL="285750" marR="0" indent="-168275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Lawsuits, liens, and judgments</a:t>
                      </a:r>
                    </a:p>
                    <a:p>
                      <a:pPr marL="285750" indent="-168275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40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Business registrations (state, city, county courts)</a:t>
                      </a:r>
                    </a:p>
                    <a:p>
                      <a:pPr marL="285750" indent="-168275" algn="l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40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Incorporation and current</a:t>
                      </a:r>
                      <a:r>
                        <a:rPr lang="en-US" sz="1400" baseline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and past </a:t>
                      </a:r>
                      <a:r>
                        <a:rPr lang="en-US" sz="140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bankruptcy filings from state and county courts</a:t>
                      </a:r>
                    </a:p>
                  </a:txBody>
                  <a:tcPr marL="84886" marR="84886" marT="38584" marB="38584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05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984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A61C2-55CB-0465-B0CA-6207F2316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Establishing Business Credit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8B18C3-653F-B27B-8944-B862138DC318}"/>
              </a:ext>
            </a:extLst>
          </p:cNvPr>
          <p:cNvSpPr/>
          <p:nvPr/>
        </p:nvSpPr>
        <p:spPr>
          <a:xfrm>
            <a:off x="973138" y="1835038"/>
            <a:ext cx="4758690" cy="6190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7C8653A-8054-C6DB-9007-6E24401270ED}"/>
              </a:ext>
            </a:extLst>
          </p:cNvPr>
          <p:cNvSpPr txBox="1">
            <a:spLocks/>
          </p:cNvSpPr>
          <p:nvPr/>
        </p:nvSpPr>
        <p:spPr>
          <a:xfrm>
            <a:off x="1280145" y="1918843"/>
            <a:ext cx="4144673" cy="53525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0">
                <a:solidFill>
                  <a:schemeClr val="bg2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What you should have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A92664E-FD18-7255-D7AA-730405383E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712353"/>
              </p:ext>
            </p:extLst>
          </p:nvPr>
        </p:nvGraphicFramePr>
        <p:xfrm>
          <a:off x="973138" y="2454101"/>
          <a:ext cx="4758690" cy="25603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758690">
                  <a:extLst>
                    <a:ext uri="{9D8B030D-6E8A-4147-A177-3AD203B41FA5}">
                      <a16:colId xmlns:a16="http://schemas.microsoft.com/office/drawing/2014/main" val="2623463749"/>
                    </a:ext>
                  </a:extLst>
                </a:gridCol>
              </a:tblGrid>
              <a:tr h="75488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45720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Employer Identification Number (EIN)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776704"/>
                  </a:ext>
                </a:extLst>
              </a:tr>
              <a:tr h="66229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457200" lvl="0" indent="0" algn="l">
                        <a:buFontTx/>
                        <a:buNone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1800" b="0" strike="noStrike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Business</a:t>
                      </a:r>
                      <a:r>
                        <a:rPr lang="en-US" sz="1800" b="0" strike="noStrike" baseline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credit report</a:t>
                      </a:r>
                      <a:endParaRPr lang="en-US" sz="1800" b="0" strike="noStrike">
                        <a:solidFill>
                          <a:schemeClr val="accent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3972492"/>
                  </a:ext>
                </a:extLst>
              </a:tr>
              <a:tr h="114314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457200" indent="0" algn="l">
                        <a:tabLst/>
                      </a:pPr>
                      <a:r>
                        <a:rPr lang="en-US" sz="1800" b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Businesses/lenders reporting your credit information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4135801"/>
                  </a:ext>
                </a:extLst>
              </a:tr>
            </a:tbl>
          </a:graphicData>
        </a:graphic>
      </p:graphicFrame>
      <p:pic>
        <p:nvPicPr>
          <p:cNvPr id="16" name="Graphic 15" descr="Checkbox Checked with solid fill">
            <a:extLst>
              <a:ext uri="{FF2B5EF4-FFF2-40B4-BE49-F238E27FC236}">
                <a16:creationId xmlns:a16="http://schemas.microsoft.com/office/drawing/2014/main" id="{BB44825B-2602-92A5-1FF1-9A9D22C1B3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288" y="2651202"/>
            <a:ext cx="343711" cy="343711"/>
          </a:xfrm>
          <a:prstGeom prst="rect">
            <a:avLst/>
          </a:prstGeom>
        </p:spPr>
      </p:pic>
      <p:pic>
        <p:nvPicPr>
          <p:cNvPr id="17" name="Graphic 16" descr="Checkbox Checked with solid fill">
            <a:extLst>
              <a:ext uri="{FF2B5EF4-FFF2-40B4-BE49-F238E27FC236}">
                <a16:creationId xmlns:a16="http://schemas.microsoft.com/office/drawing/2014/main" id="{611E573F-8798-2FCA-BD79-E082627614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288" y="3371104"/>
            <a:ext cx="343711" cy="343711"/>
          </a:xfrm>
          <a:prstGeom prst="rect">
            <a:avLst/>
          </a:prstGeom>
        </p:spPr>
      </p:pic>
      <p:pic>
        <p:nvPicPr>
          <p:cNvPr id="18" name="Graphic 17" descr="Checkbox Checked with solid fill">
            <a:extLst>
              <a:ext uri="{FF2B5EF4-FFF2-40B4-BE49-F238E27FC236}">
                <a16:creationId xmlns:a16="http://schemas.microsoft.com/office/drawing/2014/main" id="{915370DD-981B-93D3-E230-FAAFF41409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288" y="4139260"/>
            <a:ext cx="343711" cy="343711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E3EEE00-19FA-BE3E-D6A0-D86CA332C905}"/>
              </a:ext>
            </a:extLst>
          </p:cNvPr>
          <p:cNvCxnSpPr>
            <a:cxnSpLocks/>
          </p:cNvCxnSpPr>
          <p:nvPr/>
        </p:nvCxnSpPr>
        <p:spPr>
          <a:xfrm>
            <a:off x="973138" y="5078219"/>
            <a:ext cx="98284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B1CD7DB7-DF10-A2C2-1F23-2FEF20E9E249}"/>
              </a:ext>
            </a:extLst>
          </p:cNvPr>
          <p:cNvSpPr/>
          <p:nvPr/>
        </p:nvSpPr>
        <p:spPr>
          <a:xfrm>
            <a:off x="5735862" y="1835038"/>
            <a:ext cx="5065696" cy="6190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575C7BCB-7CCA-32C1-CFB3-C70FD5CE40F4}"/>
              </a:ext>
            </a:extLst>
          </p:cNvPr>
          <p:cNvSpPr txBox="1">
            <a:spLocks/>
          </p:cNvSpPr>
          <p:nvPr/>
        </p:nvSpPr>
        <p:spPr>
          <a:xfrm>
            <a:off x="6042869" y="1918843"/>
            <a:ext cx="4479621" cy="53525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0">
                <a:solidFill>
                  <a:schemeClr val="bg2"/>
                </a:solidFill>
                <a:latin typeface="Source Sans Pro SemiBold" panose="020B0603030403020204" pitchFamily="34" charset="0"/>
                <a:ea typeface="Source Sans Pro SemiBold" panose="020B0603030403020204" pitchFamily="34" charset="0"/>
              </a:rPr>
              <a:t>What you should do</a:t>
            </a: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D3CF8777-0F78-7032-7015-979391D0B8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567722"/>
              </p:ext>
            </p:extLst>
          </p:nvPr>
        </p:nvGraphicFramePr>
        <p:xfrm>
          <a:off x="5735861" y="2454101"/>
          <a:ext cx="5065697" cy="25603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065697">
                  <a:extLst>
                    <a:ext uri="{9D8B030D-6E8A-4147-A177-3AD203B41FA5}">
                      <a16:colId xmlns:a16="http://schemas.microsoft.com/office/drawing/2014/main" val="2623463749"/>
                    </a:ext>
                  </a:extLst>
                </a:gridCol>
              </a:tblGrid>
              <a:tr h="752175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45720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Get a copy of your EIN if you don’t have one already and keep it in a safe place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776704"/>
                  </a:ext>
                </a:extLst>
              </a:tr>
              <a:tr h="66329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457200" lvl="0" indent="0" algn="l">
                        <a:buFontTx/>
                        <a:buNone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1800" b="0" strike="noStrike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Verify whether you already have one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3972492"/>
                  </a:ext>
                </a:extLst>
              </a:tr>
              <a:tr h="1144855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Franklin Gothic Book"/>
                        </a:defRPr>
                      </a:lvl9pPr>
                    </a:lstStyle>
                    <a:p>
                      <a:pPr marL="457200" indent="0" algn="l">
                        <a:tabLst/>
                      </a:pPr>
                      <a:r>
                        <a:rPr lang="en-US" sz="1800" b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Ask lenders/suppliers to report information about you, and self-report financial and </a:t>
                      </a:r>
                      <a:br>
                        <a:rPr lang="en-US" sz="1800" b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</a:br>
                      <a:r>
                        <a:rPr lang="en-US" sz="1800" b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credit data as feasible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4135801"/>
                  </a:ext>
                </a:extLst>
              </a:tr>
            </a:tbl>
          </a:graphicData>
        </a:graphic>
      </p:graphicFrame>
      <p:pic>
        <p:nvPicPr>
          <p:cNvPr id="24" name="Graphic 23" descr="Checkbox Checked with solid fill">
            <a:extLst>
              <a:ext uri="{FF2B5EF4-FFF2-40B4-BE49-F238E27FC236}">
                <a16:creationId xmlns:a16="http://schemas.microsoft.com/office/drawing/2014/main" id="{3BE407F6-EFF6-307F-D708-C96A558960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71012" y="3371104"/>
            <a:ext cx="343711" cy="343711"/>
          </a:xfrm>
          <a:prstGeom prst="rect">
            <a:avLst/>
          </a:prstGeom>
        </p:spPr>
      </p:pic>
      <p:pic>
        <p:nvPicPr>
          <p:cNvPr id="25" name="Graphic 24" descr="Checkbox Checked with solid fill">
            <a:extLst>
              <a:ext uri="{FF2B5EF4-FFF2-40B4-BE49-F238E27FC236}">
                <a16:creationId xmlns:a16="http://schemas.microsoft.com/office/drawing/2014/main" id="{1F676FDC-17B5-DABF-4610-1099A8C5A9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71012" y="3980633"/>
            <a:ext cx="343711" cy="343711"/>
          </a:xfrm>
          <a:prstGeom prst="rect">
            <a:avLst/>
          </a:prstGeom>
        </p:spPr>
      </p:pic>
      <p:pic>
        <p:nvPicPr>
          <p:cNvPr id="27" name="Graphic 26" descr="Checkbox Checked with solid fill">
            <a:extLst>
              <a:ext uri="{FF2B5EF4-FFF2-40B4-BE49-F238E27FC236}">
                <a16:creationId xmlns:a16="http://schemas.microsoft.com/office/drawing/2014/main" id="{1377277E-2D2F-3E18-6F05-18BE785002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66978" y="2519792"/>
            <a:ext cx="343711" cy="343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26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3747A02-4F06-684B-5699-2E500CB010EC}"/>
              </a:ext>
            </a:extLst>
          </p:cNvPr>
          <p:cNvSpPr/>
          <p:nvPr/>
        </p:nvSpPr>
        <p:spPr>
          <a:xfrm>
            <a:off x="1407876" y="1703800"/>
            <a:ext cx="4362449" cy="1171522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2838C9-1E19-2304-B703-F7DC5D4C4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Best Practices for Strong Business Credit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0F3350-579A-B00C-9866-A39CB8E1C2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678191" y="1845584"/>
            <a:ext cx="2949372" cy="977334"/>
          </a:xfrm>
        </p:spPr>
        <p:txBody>
          <a:bodyPr/>
          <a:lstStyle/>
          <a:p>
            <a:r>
              <a:rPr lang="en-US" sz="2000">
                <a:solidFill>
                  <a:schemeClr val="accent2"/>
                </a:solidFill>
              </a:rPr>
              <a:t>Maintain healthy credit: Pay your loans, bills, and taxes on time.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AE16C996-DA4F-39B8-BD74-A0910BCCFFA4}"/>
              </a:ext>
            </a:extLst>
          </p:cNvPr>
          <p:cNvGrpSpPr/>
          <p:nvPr/>
        </p:nvGrpSpPr>
        <p:grpSpPr>
          <a:xfrm>
            <a:off x="1407877" y="1703800"/>
            <a:ext cx="1165652" cy="1165652"/>
            <a:chOff x="1750727" y="2840319"/>
            <a:chExt cx="977334" cy="977334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9E418649-840D-0508-73F8-1AB63E376408}"/>
                </a:ext>
              </a:extLst>
            </p:cNvPr>
            <p:cNvSpPr/>
            <p:nvPr/>
          </p:nvSpPr>
          <p:spPr>
            <a:xfrm>
              <a:off x="1750727" y="2840319"/>
              <a:ext cx="977334" cy="97733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Graphic 18">
              <a:extLst>
                <a:ext uri="{FF2B5EF4-FFF2-40B4-BE49-F238E27FC236}">
                  <a16:creationId xmlns:a16="http://schemas.microsoft.com/office/drawing/2014/main" id="{579E475E-E715-2C92-1651-D560616066D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907039" y="3133483"/>
              <a:ext cx="664711" cy="391007"/>
            </a:xfrm>
            <a:prstGeom prst="rect">
              <a:avLst/>
            </a:prstGeom>
          </p:spPr>
        </p:pic>
      </p:grp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E19D6E6D-2F13-CC3B-978B-86170BDFB9A9}"/>
              </a:ext>
            </a:extLst>
          </p:cNvPr>
          <p:cNvSpPr/>
          <p:nvPr/>
        </p:nvSpPr>
        <p:spPr>
          <a:xfrm>
            <a:off x="1407876" y="3129400"/>
            <a:ext cx="4362449" cy="1171522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1FF7E6FA-32B3-42E1-F6E1-C9B8F1331277}"/>
              </a:ext>
            </a:extLst>
          </p:cNvPr>
          <p:cNvSpPr txBox="1">
            <a:spLocks/>
          </p:cNvSpPr>
          <p:nvPr/>
        </p:nvSpPr>
        <p:spPr>
          <a:xfrm>
            <a:off x="2678191" y="3369446"/>
            <a:ext cx="2949372" cy="68556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solidFill>
                  <a:schemeClr val="accent2"/>
                </a:solidFill>
              </a:rPr>
              <a:t>Make sure your business is visible.</a:t>
            </a: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2ADC15A8-99E1-5266-837D-127BFE184CAD}"/>
              </a:ext>
            </a:extLst>
          </p:cNvPr>
          <p:cNvSpPr/>
          <p:nvPr/>
        </p:nvSpPr>
        <p:spPr>
          <a:xfrm>
            <a:off x="1407877" y="3129400"/>
            <a:ext cx="1165652" cy="116565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475A3BC4-A06F-B450-32E4-E44D423386D9}"/>
              </a:ext>
            </a:extLst>
          </p:cNvPr>
          <p:cNvSpPr/>
          <p:nvPr/>
        </p:nvSpPr>
        <p:spPr>
          <a:xfrm>
            <a:off x="1407876" y="4549130"/>
            <a:ext cx="4362449" cy="1171522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 Placeholder 2">
            <a:extLst>
              <a:ext uri="{FF2B5EF4-FFF2-40B4-BE49-F238E27FC236}">
                <a16:creationId xmlns:a16="http://schemas.microsoft.com/office/drawing/2014/main" id="{E48F4016-6F42-98E4-4984-1D3B6738243F}"/>
              </a:ext>
            </a:extLst>
          </p:cNvPr>
          <p:cNvSpPr txBox="1">
            <a:spLocks/>
          </p:cNvSpPr>
          <p:nvPr/>
        </p:nvSpPr>
        <p:spPr>
          <a:xfrm>
            <a:off x="2678191" y="4667858"/>
            <a:ext cx="2949372" cy="79735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solidFill>
                  <a:schemeClr val="accent2"/>
                </a:solidFill>
              </a:rPr>
              <a:t>Maintain good relationships with suppliers and vendors.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5FE86DCB-1801-6059-ECBF-1404B2F99EED}"/>
              </a:ext>
            </a:extLst>
          </p:cNvPr>
          <p:cNvSpPr/>
          <p:nvPr/>
        </p:nvSpPr>
        <p:spPr>
          <a:xfrm>
            <a:off x="1407877" y="4549130"/>
            <a:ext cx="1165652" cy="116565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Graphic 74" descr="Eye with solid fill">
            <a:extLst>
              <a:ext uri="{FF2B5EF4-FFF2-40B4-BE49-F238E27FC236}">
                <a16:creationId xmlns:a16="http://schemas.microsoft.com/office/drawing/2014/main" id="{FB3A326F-A9BE-3B49-B7B3-5415EDB123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63905" y="3264267"/>
            <a:ext cx="853596" cy="853596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08DA482D-96FF-B4B1-70F0-15B56E3C8D3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171142" y="4585582"/>
            <a:ext cx="1639122" cy="1092748"/>
          </a:xfrm>
          <a:prstGeom prst="rect">
            <a:avLst/>
          </a:prstGeom>
        </p:spPr>
      </p:pic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483630F4-C932-4B8C-304F-880CBC06981C}"/>
              </a:ext>
            </a:extLst>
          </p:cNvPr>
          <p:cNvSpPr/>
          <p:nvPr/>
        </p:nvSpPr>
        <p:spPr>
          <a:xfrm>
            <a:off x="6427663" y="2192467"/>
            <a:ext cx="4362449" cy="1171522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xt Placeholder 2">
            <a:extLst>
              <a:ext uri="{FF2B5EF4-FFF2-40B4-BE49-F238E27FC236}">
                <a16:creationId xmlns:a16="http://schemas.microsoft.com/office/drawing/2014/main" id="{19F913AF-ADD0-8C30-124F-B3B4DFBBF6DB}"/>
              </a:ext>
            </a:extLst>
          </p:cNvPr>
          <p:cNvSpPr txBox="1">
            <a:spLocks/>
          </p:cNvSpPr>
          <p:nvPr/>
        </p:nvSpPr>
        <p:spPr>
          <a:xfrm>
            <a:off x="7735966" y="2481718"/>
            <a:ext cx="2949372" cy="64768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solidFill>
                  <a:schemeClr val="accent2"/>
                </a:solidFill>
              </a:rPr>
              <a:t>Separate personal and business finances.</a:t>
            </a: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59FBC619-BA26-7533-0548-D2DC19737099}"/>
              </a:ext>
            </a:extLst>
          </p:cNvPr>
          <p:cNvSpPr/>
          <p:nvPr/>
        </p:nvSpPr>
        <p:spPr>
          <a:xfrm>
            <a:off x="6427664" y="2192467"/>
            <a:ext cx="1165652" cy="116565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9ACDB2F3-1014-9DE9-C5FB-ABDAD0678116}"/>
              </a:ext>
            </a:extLst>
          </p:cNvPr>
          <p:cNvSpPr/>
          <p:nvPr/>
        </p:nvSpPr>
        <p:spPr>
          <a:xfrm>
            <a:off x="6465651" y="3707771"/>
            <a:ext cx="4362449" cy="1171522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 Placeholder 2">
            <a:extLst>
              <a:ext uri="{FF2B5EF4-FFF2-40B4-BE49-F238E27FC236}">
                <a16:creationId xmlns:a16="http://schemas.microsoft.com/office/drawing/2014/main" id="{4B330CF2-88E5-23FE-51AD-B60C429524DC}"/>
              </a:ext>
            </a:extLst>
          </p:cNvPr>
          <p:cNvSpPr txBox="1">
            <a:spLocks/>
          </p:cNvSpPr>
          <p:nvPr/>
        </p:nvSpPr>
        <p:spPr>
          <a:xfrm>
            <a:off x="7735966" y="3849555"/>
            <a:ext cx="2949372" cy="97733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>
                <a:solidFill>
                  <a:schemeClr val="accent2"/>
                </a:solidFill>
              </a:rPr>
              <a:t>Monitor your personal and business credit histories.</a:t>
            </a: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21F0AAB1-5E3D-8244-B704-B300227F46BC}"/>
              </a:ext>
            </a:extLst>
          </p:cNvPr>
          <p:cNvSpPr/>
          <p:nvPr/>
        </p:nvSpPr>
        <p:spPr>
          <a:xfrm>
            <a:off x="6465652" y="3707771"/>
            <a:ext cx="1165652" cy="116565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F1EC00CA-026C-1EED-B9D6-08217E5DB08B}"/>
              </a:ext>
            </a:extLst>
          </p:cNvPr>
          <p:cNvGrpSpPr/>
          <p:nvPr/>
        </p:nvGrpSpPr>
        <p:grpSpPr>
          <a:xfrm>
            <a:off x="6579065" y="2499077"/>
            <a:ext cx="861328" cy="549531"/>
            <a:chOff x="6209414" y="2469894"/>
            <a:chExt cx="861328" cy="549531"/>
          </a:xfrm>
        </p:grpSpPr>
        <p:sp>
          <p:nvSpPr>
            <p:cNvPr id="95" name="Arrow: Right 94">
              <a:extLst>
                <a:ext uri="{FF2B5EF4-FFF2-40B4-BE49-F238E27FC236}">
                  <a16:creationId xmlns:a16="http://schemas.microsoft.com/office/drawing/2014/main" id="{CDC6791A-8255-E1E9-9F36-CB5DC522A7F8}"/>
                </a:ext>
              </a:extLst>
            </p:cNvPr>
            <p:cNvSpPr/>
            <p:nvPr/>
          </p:nvSpPr>
          <p:spPr>
            <a:xfrm>
              <a:off x="6764894" y="2616778"/>
              <a:ext cx="305848" cy="255762"/>
            </a:xfrm>
            <a:prstGeom prst="rightArrow">
              <a:avLst>
                <a:gd name="adj1" fmla="val 50000"/>
                <a:gd name="adj2" fmla="val 54671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Arrow: Right 95">
              <a:extLst>
                <a:ext uri="{FF2B5EF4-FFF2-40B4-BE49-F238E27FC236}">
                  <a16:creationId xmlns:a16="http://schemas.microsoft.com/office/drawing/2014/main" id="{E7D9A8CC-4BEF-FF21-D5CA-C9EBECD75310}"/>
                </a:ext>
              </a:extLst>
            </p:cNvPr>
            <p:cNvSpPr/>
            <p:nvPr/>
          </p:nvSpPr>
          <p:spPr>
            <a:xfrm rot="10800000">
              <a:off x="6209414" y="2616778"/>
              <a:ext cx="305848" cy="255762"/>
            </a:xfrm>
            <a:prstGeom prst="rightArrow">
              <a:avLst>
                <a:gd name="adj1" fmla="val 50000"/>
                <a:gd name="adj2" fmla="val 54671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11C4F86B-D899-C7C2-806D-5C8A2EEEB2C3}"/>
                </a:ext>
              </a:extLst>
            </p:cNvPr>
            <p:cNvCxnSpPr>
              <a:cxnSpLocks/>
            </p:cNvCxnSpPr>
            <p:nvPr/>
          </p:nvCxnSpPr>
          <p:spPr>
            <a:xfrm>
              <a:off x="6640839" y="2469894"/>
              <a:ext cx="0" cy="549531"/>
            </a:xfrm>
            <a:prstGeom prst="line">
              <a:avLst/>
            </a:prstGeom>
            <a:ln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9" name="Graphic 118">
            <a:extLst>
              <a:ext uri="{FF2B5EF4-FFF2-40B4-BE49-F238E27FC236}">
                <a16:creationId xmlns:a16="http://schemas.microsoft.com/office/drawing/2014/main" id="{385270DD-4736-3F55-C246-6E36708EC7A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677001" y="3997882"/>
            <a:ext cx="691722" cy="60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801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926AB-658F-04C8-2598-BAFA1877D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Five Cs of Credit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7A6B12-F4A4-B7AB-B89A-493D19FFF9B0}"/>
              </a:ext>
            </a:extLst>
          </p:cNvPr>
          <p:cNvSpPr/>
          <p:nvPr/>
        </p:nvSpPr>
        <p:spPr>
          <a:xfrm>
            <a:off x="515566" y="2235007"/>
            <a:ext cx="1964987" cy="30373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2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26CAB99-ADE7-6B10-9A6D-3537D939812E}"/>
              </a:ext>
            </a:extLst>
          </p:cNvPr>
          <p:cNvSpPr/>
          <p:nvPr/>
        </p:nvSpPr>
        <p:spPr>
          <a:xfrm>
            <a:off x="1055394" y="1792342"/>
            <a:ext cx="885329" cy="88532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bg2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F6610A6-1BF1-E3E8-CAB6-B3E5B49D5628}"/>
              </a:ext>
            </a:extLst>
          </p:cNvPr>
          <p:cNvGrpSpPr/>
          <p:nvPr/>
        </p:nvGrpSpPr>
        <p:grpSpPr>
          <a:xfrm>
            <a:off x="2783704" y="1792342"/>
            <a:ext cx="1964987" cy="3480048"/>
            <a:chOff x="496111" y="1825906"/>
            <a:chExt cx="2215077" cy="3922964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EA9882C-A50A-3251-51C7-541010698FA6}"/>
                </a:ext>
              </a:extLst>
            </p:cNvPr>
            <p:cNvSpPr/>
            <p:nvPr/>
          </p:nvSpPr>
          <p:spPr>
            <a:xfrm>
              <a:off x="496111" y="2324910"/>
              <a:ext cx="2215077" cy="3423960"/>
            </a:xfrm>
            <a:prstGeom prst="rect">
              <a:avLst/>
            </a:prstGeom>
            <a:grpFill/>
            <a:ln w="38100">
              <a:solidFill>
                <a:schemeClr val="bg2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BD46FB74-DD22-40E1-9F15-EC76B63ABE64}"/>
                </a:ext>
              </a:extLst>
            </p:cNvPr>
            <p:cNvSpPr/>
            <p:nvPr/>
          </p:nvSpPr>
          <p:spPr>
            <a:xfrm>
              <a:off x="1104645" y="1825906"/>
              <a:ext cx="998008" cy="998007"/>
            </a:xfrm>
            <a:prstGeom prst="ellipse">
              <a:avLst/>
            </a:prstGeom>
            <a:grpFill/>
            <a:ln w="38100">
              <a:solidFill>
                <a:schemeClr val="bg2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E70F020-8F04-5ADB-15BE-28EE698F5639}"/>
              </a:ext>
            </a:extLst>
          </p:cNvPr>
          <p:cNvGrpSpPr/>
          <p:nvPr/>
        </p:nvGrpSpPr>
        <p:grpSpPr>
          <a:xfrm>
            <a:off x="5051842" y="1792342"/>
            <a:ext cx="1964987" cy="3480048"/>
            <a:chOff x="496111" y="1825906"/>
            <a:chExt cx="2215077" cy="3922964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770280B-9605-A058-F6EE-04FB5C88BB4C}"/>
                </a:ext>
              </a:extLst>
            </p:cNvPr>
            <p:cNvSpPr/>
            <p:nvPr/>
          </p:nvSpPr>
          <p:spPr>
            <a:xfrm>
              <a:off x="496111" y="2324910"/>
              <a:ext cx="2215077" cy="3423960"/>
            </a:xfrm>
            <a:prstGeom prst="rect">
              <a:avLst/>
            </a:prstGeom>
            <a:grpFill/>
            <a:ln w="38100">
              <a:solidFill>
                <a:schemeClr val="bg2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4F7326E8-2B71-DC38-2666-FE4A0DF762F0}"/>
                </a:ext>
              </a:extLst>
            </p:cNvPr>
            <p:cNvSpPr/>
            <p:nvPr/>
          </p:nvSpPr>
          <p:spPr>
            <a:xfrm>
              <a:off x="1104645" y="1825906"/>
              <a:ext cx="998008" cy="998007"/>
            </a:xfrm>
            <a:prstGeom prst="ellipse">
              <a:avLst/>
            </a:prstGeom>
            <a:grpFill/>
            <a:ln w="38100">
              <a:solidFill>
                <a:schemeClr val="bg2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540F1B0-E3F1-AAB6-9E81-B1568E9A854E}"/>
              </a:ext>
            </a:extLst>
          </p:cNvPr>
          <p:cNvGrpSpPr/>
          <p:nvPr/>
        </p:nvGrpSpPr>
        <p:grpSpPr>
          <a:xfrm>
            <a:off x="7319980" y="1792342"/>
            <a:ext cx="1964987" cy="3480048"/>
            <a:chOff x="496111" y="1825906"/>
            <a:chExt cx="2215077" cy="3922964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D3D7679-7B44-B8F5-927E-678D0F9ADBF7}"/>
                </a:ext>
              </a:extLst>
            </p:cNvPr>
            <p:cNvSpPr/>
            <p:nvPr/>
          </p:nvSpPr>
          <p:spPr>
            <a:xfrm>
              <a:off x="496111" y="2324910"/>
              <a:ext cx="2215077" cy="3423960"/>
            </a:xfrm>
            <a:prstGeom prst="rect">
              <a:avLst/>
            </a:prstGeom>
            <a:grpFill/>
            <a:ln w="38100">
              <a:solidFill>
                <a:schemeClr val="bg2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324474F3-E252-C381-E9D9-33691ACBA1EB}"/>
                </a:ext>
              </a:extLst>
            </p:cNvPr>
            <p:cNvSpPr/>
            <p:nvPr/>
          </p:nvSpPr>
          <p:spPr>
            <a:xfrm>
              <a:off x="1104645" y="1825906"/>
              <a:ext cx="998008" cy="998007"/>
            </a:xfrm>
            <a:prstGeom prst="ellipse">
              <a:avLst/>
            </a:prstGeom>
            <a:grpFill/>
            <a:ln w="38100">
              <a:solidFill>
                <a:schemeClr val="bg2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2151E0E-2789-8407-DE51-F0332B068E6D}"/>
              </a:ext>
            </a:extLst>
          </p:cNvPr>
          <p:cNvGrpSpPr/>
          <p:nvPr/>
        </p:nvGrpSpPr>
        <p:grpSpPr>
          <a:xfrm>
            <a:off x="9588116" y="1792342"/>
            <a:ext cx="1964987" cy="3480048"/>
            <a:chOff x="496111" y="1825906"/>
            <a:chExt cx="2215077" cy="3922964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ADEF6ED-CD25-FBD5-5895-571C40A6309A}"/>
                </a:ext>
              </a:extLst>
            </p:cNvPr>
            <p:cNvSpPr/>
            <p:nvPr/>
          </p:nvSpPr>
          <p:spPr>
            <a:xfrm>
              <a:off x="496111" y="2324910"/>
              <a:ext cx="2215077" cy="3423960"/>
            </a:xfrm>
            <a:prstGeom prst="rect">
              <a:avLst/>
            </a:prstGeom>
            <a:grpFill/>
            <a:ln w="38100">
              <a:solidFill>
                <a:schemeClr val="bg2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6724D63-2ACE-7A9C-D382-0B087913036C}"/>
                </a:ext>
              </a:extLst>
            </p:cNvPr>
            <p:cNvSpPr/>
            <p:nvPr/>
          </p:nvSpPr>
          <p:spPr>
            <a:xfrm>
              <a:off x="1104645" y="1825906"/>
              <a:ext cx="998008" cy="998007"/>
            </a:xfrm>
            <a:prstGeom prst="ellipse">
              <a:avLst/>
            </a:prstGeom>
            <a:grpFill/>
            <a:ln w="38100">
              <a:solidFill>
                <a:schemeClr val="bg2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99815D95-03AC-0C5E-7113-5B39FFEE48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0459" y="2878279"/>
            <a:ext cx="1715197" cy="2236017"/>
          </a:xfrm>
        </p:spPr>
        <p:txBody>
          <a:bodyPr lIns="91440" tIns="45720" rIns="91440" bIns="45720" anchor="t"/>
          <a:lstStyle/>
          <a:p>
            <a:pPr lvl="0"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CHARACTER</a:t>
            </a:r>
          </a:p>
          <a:p>
            <a:pPr lvl="0" algn="ctr">
              <a:lnSpc>
                <a:spcPct val="100000"/>
              </a:lnSpc>
            </a:pPr>
            <a:br>
              <a:rPr lang="en-US" sz="1600"/>
            </a:br>
            <a:r>
              <a:rPr lang="en-US" sz="1600">
                <a:solidFill>
                  <a:schemeClr val="accent2"/>
                </a:solidFill>
              </a:rPr>
              <a:t>Track record of repaying debts (credit bureau) or other ​</a:t>
            </a:r>
            <a:endParaRPr lang="en-US" sz="1600">
              <a:solidFill>
                <a:schemeClr val="accent2"/>
              </a:solidFill>
              <a:ea typeface="Source Sans Pro"/>
            </a:endParaRPr>
          </a:p>
        </p:txBody>
      </p:sp>
      <p:pic>
        <p:nvPicPr>
          <p:cNvPr id="31" name="Graphic 30">
            <a:extLst>
              <a:ext uri="{FF2B5EF4-FFF2-40B4-BE49-F238E27FC236}">
                <a16:creationId xmlns:a16="http://schemas.microsoft.com/office/drawing/2014/main" id="{4ED80F7D-080B-1DC1-22D2-7294D412F6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90989" y="2004940"/>
            <a:ext cx="414135" cy="434671"/>
          </a:xfrm>
          <a:prstGeom prst="rect">
            <a:avLst/>
          </a:prstGeom>
        </p:spPr>
      </p:pic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730BC0F9-E124-9760-AA97-646596435213}"/>
              </a:ext>
            </a:extLst>
          </p:cNvPr>
          <p:cNvSpPr txBox="1">
            <a:spLocks/>
          </p:cNvSpPr>
          <p:nvPr/>
        </p:nvSpPr>
        <p:spPr>
          <a:xfrm>
            <a:off x="2908597" y="2878279"/>
            <a:ext cx="1715197" cy="2236017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CAPACITY</a:t>
            </a:r>
          </a:p>
          <a:p>
            <a:pPr algn="ctr">
              <a:lnSpc>
                <a:spcPct val="100000"/>
              </a:lnSpc>
            </a:pPr>
            <a:br>
              <a:rPr lang="en-US" sz="1600"/>
            </a:br>
            <a:r>
              <a:rPr lang="en-US" sz="1600">
                <a:solidFill>
                  <a:schemeClr val="accent2"/>
                </a:solidFill>
              </a:rPr>
              <a:t>The ability  to repay a loan from operations ( debt to income ratio)​</a:t>
            </a:r>
            <a:endParaRPr lang="en-US" sz="1600">
              <a:solidFill>
                <a:schemeClr val="accent2"/>
              </a:solidFill>
              <a:ea typeface="Source Sans Pro"/>
            </a:endParaRPr>
          </a:p>
          <a:p>
            <a:pPr algn="ctr">
              <a:lnSpc>
                <a:spcPct val="100000"/>
              </a:lnSpc>
            </a:pPr>
            <a:endParaRPr lang="en-US" sz="1600">
              <a:solidFill>
                <a:schemeClr val="accent2"/>
              </a:solidFill>
            </a:endParaRPr>
          </a:p>
        </p:txBody>
      </p:sp>
      <p:pic>
        <p:nvPicPr>
          <p:cNvPr id="37" name="Graphic 36">
            <a:extLst>
              <a:ext uri="{FF2B5EF4-FFF2-40B4-BE49-F238E27FC236}">
                <a16:creationId xmlns:a16="http://schemas.microsoft.com/office/drawing/2014/main" id="{B924DD09-2804-38B7-BDA2-E68C236671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579451" y="2034399"/>
            <a:ext cx="384204" cy="374678"/>
          </a:xfrm>
          <a:prstGeom prst="rect">
            <a:avLst/>
          </a:prstGeom>
        </p:spPr>
      </p:pic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5783FC79-DCBC-F776-13CB-9D05050C1483}"/>
              </a:ext>
            </a:extLst>
          </p:cNvPr>
          <p:cNvSpPr txBox="1">
            <a:spLocks/>
          </p:cNvSpPr>
          <p:nvPr/>
        </p:nvSpPr>
        <p:spPr>
          <a:xfrm>
            <a:off x="5176735" y="2878279"/>
            <a:ext cx="1715197" cy="2236017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CAPITAL</a:t>
            </a:r>
          </a:p>
          <a:p>
            <a:pPr algn="ctr">
              <a:lnSpc>
                <a:spcPct val="100000"/>
              </a:lnSpc>
            </a:pPr>
            <a:br>
              <a:rPr lang="en-US" sz="1600"/>
            </a:br>
            <a:r>
              <a:rPr lang="en-US" sz="1600">
                <a:solidFill>
                  <a:schemeClr val="accent2"/>
                </a:solidFill>
              </a:rPr>
              <a:t>The money invested by the business owner or management team​</a:t>
            </a:r>
            <a:endParaRPr lang="en-US" sz="1600">
              <a:solidFill>
                <a:schemeClr val="accent2"/>
              </a:solidFill>
              <a:ea typeface="Source Sans Pro"/>
            </a:endParaRPr>
          </a:p>
          <a:p>
            <a:pPr algn="ctr">
              <a:lnSpc>
                <a:spcPct val="100000"/>
              </a:lnSpc>
            </a:pPr>
            <a:endParaRPr lang="en-US" sz="1600">
              <a:solidFill>
                <a:schemeClr val="accent2"/>
              </a:solidFill>
            </a:endParaRPr>
          </a:p>
        </p:txBody>
      </p:sp>
      <p:pic>
        <p:nvPicPr>
          <p:cNvPr id="40" name="Graphic 39">
            <a:extLst>
              <a:ext uri="{FF2B5EF4-FFF2-40B4-BE49-F238E27FC236}">
                <a16:creationId xmlns:a16="http://schemas.microsoft.com/office/drawing/2014/main" id="{C5B9D95D-0512-61E3-CE56-8F0C56420B0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775515" y="2073720"/>
            <a:ext cx="517635" cy="344057"/>
          </a:xfrm>
          <a:prstGeom prst="rect">
            <a:avLst/>
          </a:prstGeom>
        </p:spPr>
      </p:pic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BB30C173-8604-77E8-3D29-24E6059033E3}"/>
              </a:ext>
            </a:extLst>
          </p:cNvPr>
          <p:cNvSpPr txBox="1">
            <a:spLocks/>
          </p:cNvSpPr>
          <p:nvPr/>
        </p:nvSpPr>
        <p:spPr>
          <a:xfrm>
            <a:off x="7444874" y="2857022"/>
            <a:ext cx="1715197" cy="2236017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COLLATERAL</a:t>
            </a:r>
          </a:p>
          <a:p>
            <a:pPr algn="ctr">
              <a:lnSpc>
                <a:spcPct val="100000"/>
              </a:lnSpc>
            </a:pPr>
            <a:br>
              <a:rPr lang="en-US" sz="1600"/>
            </a:br>
            <a:r>
              <a:rPr lang="en-US" sz="1600">
                <a:solidFill>
                  <a:schemeClr val="accent2"/>
                </a:solidFill>
                <a:ea typeface="Source Sans Pro"/>
              </a:rPr>
              <a:t>The assets used to secure the loan</a:t>
            </a:r>
          </a:p>
          <a:p>
            <a:pPr algn="ctr">
              <a:lnSpc>
                <a:spcPct val="100000"/>
              </a:lnSpc>
            </a:pPr>
            <a:endParaRPr lang="en-US" sz="1600">
              <a:solidFill>
                <a:schemeClr val="accent2"/>
              </a:solidFill>
            </a:endParaRPr>
          </a:p>
        </p:txBody>
      </p:sp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E5AA621E-5DB1-190A-470A-AF159E81610C}"/>
              </a:ext>
            </a:extLst>
          </p:cNvPr>
          <p:cNvSpPr txBox="1">
            <a:spLocks/>
          </p:cNvSpPr>
          <p:nvPr/>
        </p:nvSpPr>
        <p:spPr>
          <a:xfrm>
            <a:off x="9713012" y="2857022"/>
            <a:ext cx="1715197" cy="2236017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CONDITIONS</a:t>
            </a:r>
          </a:p>
          <a:p>
            <a:pPr algn="ctr">
              <a:lnSpc>
                <a:spcPct val="100000"/>
              </a:lnSpc>
            </a:pPr>
            <a:br>
              <a:rPr lang="en-US" sz="1600"/>
            </a:br>
            <a:r>
              <a:rPr lang="en-US" sz="1600">
                <a:solidFill>
                  <a:schemeClr val="accent2"/>
                </a:solidFill>
              </a:rPr>
              <a:t>Purpose of the loan, prevailing rates,  industry trends, and how they impact loan repayment</a:t>
            </a:r>
            <a:endParaRPr lang="en-US" sz="1600">
              <a:solidFill>
                <a:schemeClr val="accent2"/>
              </a:solidFill>
              <a:ea typeface="Source Sans Pro"/>
            </a:endParaRPr>
          </a:p>
          <a:p>
            <a:pPr algn="ctr">
              <a:lnSpc>
                <a:spcPct val="100000"/>
              </a:lnSpc>
            </a:pPr>
            <a:endParaRPr lang="en-US" sz="1600">
              <a:solidFill>
                <a:schemeClr val="accent2"/>
              </a:solidFill>
            </a:endParaRPr>
          </a:p>
        </p:txBody>
      </p:sp>
      <p:pic>
        <p:nvPicPr>
          <p:cNvPr id="44" name="Graphic 43">
            <a:extLst>
              <a:ext uri="{FF2B5EF4-FFF2-40B4-BE49-F238E27FC236}">
                <a16:creationId xmlns:a16="http://schemas.microsoft.com/office/drawing/2014/main" id="{6DA4F53B-08B8-B1EE-189E-035E3242D5B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063968" y="1980611"/>
            <a:ext cx="478543" cy="484043"/>
          </a:xfrm>
          <a:prstGeom prst="rect">
            <a:avLst/>
          </a:prstGeom>
        </p:spPr>
      </p:pic>
      <p:pic>
        <p:nvPicPr>
          <p:cNvPr id="46" name="Graphic 45">
            <a:extLst>
              <a:ext uri="{FF2B5EF4-FFF2-40B4-BE49-F238E27FC236}">
                <a16:creationId xmlns:a16="http://schemas.microsoft.com/office/drawing/2014/main" id="{80997E67-77F7-B568-C230-66FDEF9ACFC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357860" y="1989911"/>
            <a:ext cx="495300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929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B1638-01EC-7B06-8059-06B129497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Pitching Your Business to a Lender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65D20AE-9A19-0589-D744-A54C93DD55FD}"/>
              </a:ext>
            </a:extLst>
          </p:cNvPr>
          <p:cNvGrpSpPr/>
          <p:nvPr/>
        </p:nvGrpSpPr>
        <p:grpSpPr>
          <a:xfrm>
            <a:off x="4605204" y="2372544"/>
            <a:ext cx="2526368" cy="3282631"/>
            <a:chOff x="6157820" y="2430657"/>
            <a:chExt cx="2526368" cy="3282631"/>
          </a:xfrm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73E2E0D5-8EC1-1AD9-31AF-5AE2A892D344}"/>
                </a:ext>
              </a:extLst>
            </p:cNvPr>
            <p:cNvGrpSpPr/>
            <p:nvPr/>
          </p:nvGrpSpPr>
          <p:grpSpPr>
            <a:xfrm>
              <a:off x="6157820" y="2430658"/>
              <a:ext cx="2526368" cy="3282630"/>
              <a:chOff x="9062407" y="2176832"/>
              <a:chExt cx="2526368" cy="3494394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1F0CB0DC-8BD3-46AD-8198-8A5C60BF1616}"/>
                  </a:ext>
                </a:extLst>
              </p:cNvPr>
              <p:cNvSpPr/>
              <p:nvPr/>
            </p:nvSpPr>
            <p:spPr>
              <a:xfrm>
                <a:off x="9062407" y="3142703"/>
                <a:ext cx="2526368" cy="2528523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Text Placeholder 2">
                <a:extLst>
                  <a:ext uri="{FF2B5EF4-FFF2-40B4-BE49-F238E27FC236}">
                    <a16:creationId xmlns:a16="http://schemas.microsoft.com/office/drawing/2014/main" id="{01337790-349D-D8C7-8C4C-46CAD2BAEDA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278126" y="3315958"/>
                <a:ext cx="2123381" cy="2147699"/>
              </a:xfrm>
              <a:prstGeom prst="rect">
                <a:avLst/>
              </a:prstGeom>
            </p:spPr>
            <p:txBody>
              <a:bodyPr lIns="91440" tIns="45720" rIns="91440" bIns="45720" anchor="t"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8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800">
                    <a:solidFill>
                      <a:schemeClr val="accent2"/>
                    </a:solidFill>
                  </a:rPr>
                  <a:t>10-15 seconds.</a:t>
                </a:r>
              </a:p>
              <a:p>
                <a:pPr algn="ctr"/>
                <a:r>
                  <a:rPr lang="en-US" sz="1800">
                    <a:solidFill>
                      <a:schemeClr val="accent2"/>
                    </a:solidFill>
                  </a:rPr>
                  <a:t>Identify a problem and a solution.</a:t>
                </a:r>
                <a:endParaRPr lang="en-US" sz="1800">
                  <a:solidFill>
                    <a:schemeClr val="accent2"/>
                  </a:solidFill>
                  <a:ea typeface="Source Sans Pro"/>
                </a:endParaRPr>
              </a:p>
              <a:p>
                <a:pPr algn="ctr"/>
                <a:endParaRPr lang="en-US" sz="1800">
                  <a:solidFill>
                    <a:schemeClr val="accent2"/>
                  </a:solidFill>
                </a:endParaRP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22642852-6C52-8A0D-607A-E2AEF04E6C67}"/>
                  </a:ext>
                </a:extLst>
              </p:cNvPr>
              <p:cNvSpPr/>
              <p:nvPr/>
            </p:nvSpPr>
            <p:spPr>
              <a:xfrm>
                <a:off x="9833407" y="2176832"/>
                <a:ext cx="1755368" cy="96587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Text Placeholder 2">
                <a:extLst>
                  <a:ext uri="{FF2B5EF4-FFF2-40B4-BE49-F238E27FC236}">
                    <a16:creationId xmlns:a16="http://schemas.microsoft.com/office/drawing/2014/main" id="{F3ED852E-E853-D01C-3091-980C83BC0C8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009668" y="2220773"/>
                <a:ext cx="1412268" cy="412863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8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800">
                    <a:solidFill>
                      <a:schemeClr val="bg2"/>
                    </a:solidFill>
                    <a:latin typeface="+mj-lt"/>
                  </a:rPr>
                  <a:t>What you are looking for</a:t>
                </a:r>
              </a:p>
            </p:txBody>
          </p:sp>
        </p:grp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95A4C4E4-D33C-9FDC-06DE-62126604AFD6}"/>
                </a:ext>
              </a:extLst>
            </p:cNvPr>
            <p:cNvSpPr/>
            <p:nvPr/>
          </p:nvSpPr>
          <p:spPr>
            <a:xfrm>
              <a:off x="6157820" y="2430657"/>
              <a:ext cx="850392" cy="90733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8" name="Graphic 77">
              <a:extLst>
                <a:ext uri="{FF2B5EF4-FFF2-40B4-BE49-F238E27FC236}">
                  <a16:creationId xmlns:a16="http://schemas.microsoft.com/office/drawing/2014/main" id="{C3833426-4907-10EA-547B-F61700140AB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330959" y="2554853"/>
              <a:ext cx="533075" cy="609229"/>
            </a:xfrm>
            <a:prstGeom prst="rect">
              <a:avLst/>
            </a:prstGeom>
          </p:spPr>
        </p:pic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57E9A902-882F-9E75-62F2-14BF08694CD3}"/>
              </a:ext>
            </a:extLst>
          </p:cNvPr>
          <p:cNvGrpSpPr/>
          <p:nvPr/>
        </p:nvGrpSpPr>
        <p:grpSpPr>
          <a:xfrm>
            <a:off x="1179459" y="2372544"/>
            <a:ext cx="2526368" cy="3282631"/>
            <a:chOff x="940920" y="2372544"/>
            <a:chExt cx="2526368" cy="3282631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7B089942-2FF1-5B17-B384-2321EA1DC1AB}"/>
                </a:ext>
              </a:extLst>
            </p:cNvPr>
            <p:cNvGrpSpPr/>
            <p:nvPr/>
          </p:nvGrpSpPr>
          <p:grpSpPr>
            <a:xfrm>
              <a:off x="940920" y="2372545"/>
              <a:ext cx="2526368" cy="3282630"/>
              <a:chOff x="9062407" y="2176832"/>
              <a:chExt cx="2526368" cy="3494394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E743B3D-8B38-D425-06C7-7A12BE314475}"/>
                  </a:ext>
                </a:extLst>
              </p:cNvPr>
              <p:cNvSpPr/>
              <p:nvPr/>
            </p:nvSpPr>
            <p:spPr>
              <a:xfrm>
                <a:off x="9062407" y="3142703"/>
                <a:ext cx="2526368" cy="2528523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 Placeholder 2">
                <a:extLst>
                  <a:ext uri="{FF2B5EF4-FFF2-40B4-BE49-F238E27FC236}">
                    <a16:creationId xmlns:a16="http://schemas.microsoft.com/office/drawing/2014/main" id="{C22EBBDA-36A6-A14F-0C27-21F3220E714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278126" y="3315958"/>
                <a:ext cx="2123381" cy="173951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8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sz="1800">
                    <a:solidFill>
                      <a:schemeClr val="accent2"/>
                    </a:solidFill>
                  </a:rPr>
                  <a:t>10-15 seconds.</a:t>
                </a:r>
              </a:p>
              <a:p>
                <a:pPr algn="ctr"/>
                <a:r>
                  <a:rPr lang="en-US" sz="1800">
                    <a:solidFill>
                      <a:schemeClr val="accent2"/>
                    </a:solidFill>
                  </a:rPr>
                  <a:t> Introduction of your name and very briefly describe what you do.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4DBC66C-9EDD-FFA9-F1E1-C1D86A356F02}"/>
                  </a:ext>
                </a:extLst>
              </p:cNvPr>
              <p:cNvSpPr/>
              <p:nvPr/>
            </p:nvSpPr>
            <p:spPr>
              <a:xfrm>
                <a:off x="9833407" y="2176832"/>
                <a:ext cx="1755368" cy="965872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 Placeholder 2">
                <a:extLst>
                  <a:ext uri="{FF2B5EF4-FFF2-40B4-BE49-F238E27FC236}">
                    <a16:creationId xmlns:a16="http://schemas.microsoft.com/office/drawing/2014/main" id="{6A966D38-8F02-59C4-35C0-277960729FC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009668" y="2220773"/>
                <a:ext cx="1412268" cy="412863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8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800">
                    <a:solidFill>
                      <a:schemeClr val="bg2"/>
                    </a:solidFill>
                    <a:latin typeface="+mj-lt"/>
                  </a:rPr>
                  <a:t>Who you are and what you do</a:t>
                </a:r>
              </a:p>
            </p:txBody>
          </p:sp>
        </p:grp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562BF66-82C8-F5A9-18C7-7EECCB1A5A0A}"/>
                </a:ext>
              </a:extLst>
            </p:cNvPr>
            <p:cNvSpPr/>
            <p:nvPr/>
          </p:nvSpPr>
          <p:spPr>
            <a:xfrm>
              <a:off x="940920" y="2372544"/>
              <a:ext cx="850392" cy="90733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6" name="Graphic 105">
              <a:extLst>
                <a:ext uri="{FF2B5EF4-FFF2-40B4-BE49-F238E27FC236}">
                  <a16:creationId xmlns:a16="http://schemas.microsoft.com/office/drawing/2014/main" id="{5C504722-07E4-1314-B04E-F494A4AF5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70297" y="2531628"/>
              <a:ext cx="576837" cy="576837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94737AFD-B0F2-02C3-A8AD-1D5AE86503E9}"/>
              </a:ext>
            </a:extLst>
          </p:cNvPr>
          <p:cNvSpPr txBox="1"/>
          <p:nvPr/>
        </p:nvSpPr>
        <p:spPr>
          <a:xfrm>
            <a:off x="1020726" y="1478289"/>
            <a:ext cx="104101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accent2"/>
                </a:solidFill>
                <a:latin typeface="+mj-lt"/>
              </a:rPr>
              <a:t>Helps inform the lender on why they may want you as a customer!</a:t>
            </a:r>
          </a:p>
          <a:p>
            <a:endParaRPr lang="en-US" sz="2800">
              <a:solidFill>
                <a:schemeClr val="accent2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D35ED47-D3A9-AF0A-C474-F3AF5321F1DD}"/>
              </a:ext>
            </a:extLst>
          </p:cNvPr>
          <p:cNvGrpSpPr/>
          <p:nvPr/>
        </p:nvGrpSpPr>
        <p:grpSpPr>
          <a:xfrm>
            <a:off x="8030948" y="2372544"/>
            <a:ext cx="2749695" cy="3212329"/>
            <a:chOff x="7096670" y="2413793"/>
            <a:chExt cx="2749695" cy="3212329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1AA236F-4E8C-6125-7BCE-06EF2AD47F60}"/>
                </a:ext>
              </a:extLst>
            </p:cNvPr>
            <p:cNvGrpSpPr/>
            <p:nvPr/>
          </p:nvGrpSpPr>
          <p:grpSpPr>
            <a:xfrm>
              <a:off x="7096670" y="2413793"/>
              <a:ext cx="2749695" cy="3212329"/>
              <a:chOff x="9137504" y="2430658"/>
              <a:chExt cx="2749695" cy="3212329"/>
            </a:xfrm>
          </p:grpSpPr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E83A2449-986E-FC88-630C-9107A53F0E71}"/>
                  </a:ext>
                </a:extLst>
              </p:cNvPr>
              <p:cNvGrpSpPr/>
              <p:nvPr/>
            </p:nvGrpSpPr>
            <p:grpSpPr>
              <a:xfrm>
                <a:off x="9144521" y="2430658"/>
                <a:ext cx="2742678" cy="3212329"/>
                <a:chOff x="17788327" y="2176831"/>
                <a:chExt cx="2742678" cy="3419558"/>
              </a:xfrm>
            </p:grpSpPr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519080A9-78B8-0C4C-1FA5-D114A74CA3BB}"/>
                    </a:ext>
                  </a:extLst>
                </p:cNvPr>
                <p:cNvSpPr/>
                <p:nvPr/>
              </p:nvSpPr>
              <p:spPr>
                <a:xfrm>
                  <a:off x="17788327" y="3067866"/>
                  <a:ext cx="2742678" cy="2528523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6A2BC897-6E05-A2F7-1C70-00F715F3D757}"/>
                    </a:ext>
                  </a:extLst>
                </p:cNvPr>
                <p:cNvSpPr/>
                <p:nvPr/>
              </p:nvSpPr>
              <p:spPr>
                <a:xfrm>
                  <a:off x="18552130" y="2176831"/>
                  <a:ext cx="1978875" cy="96587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Text Placeholder 2">
                  <a:extLst>
                    <a:ext uri="{FF2B5EF4-FFF2-40B4-BE49-F238E27FC236}">
                      <a16:creationId xmlns:a16="http://schemas.microsoft.com/office/drawing/2014/main" id="{D68D36E2-30FD-74AB-E58F-18DB220F6C88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8707150" y="2220773"/>
                  <a:ext cx="1638325" cy="412863"/>
                </a:xfrm>
                <a:prstGeom prst="rect">
                  <a:avLst/>
                </a:prstGeom>
              </p:spPr>
              <p:txBody>
                <a:bodyPr/>
                <a:lstStyle>
                  <a:lvl1pPr marL="0" indent="0" algn="l" defTabSz="914400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None/>
                    <a:defRPr sz="2800" kern="120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2400" kern="120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2000" kern="120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800" kern="120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800" kern="1200">
                      <a:solidFill>
                        <a:schemeClr val="tx2">
                          <a:lumMod val="5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800">
                      <a:solidFill>
                        <a:schemeClr val="bg2"/>
                      </a:solidFill>
                      <a:latin typeface="+mj-lt"/>
                    </a:rPr>
                    <a:t>Discuss your key financials </a:t>
                  </a:r>
                </a:p>
              </p:txBody>
            </p:sp>
          </p:grp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4737A42-4BBA-B687-65E0-98489526467A}"/>
                  </a:ext>
                </a:extLst>
              </p:cNvPr>
              <p:cNvSpPr/>
              <p:nvPr/>
            </p:nvSpPr>
            <p:spPr>
              <a:xfrm>
                <a:off x="9137504" y="2430658"/>
                <a:ext cx="850392" cy="907339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A60BBB28-0F63-927C-9BFF-BA46A83002CF}"/>
                  </a:ext>
                </a:extLst>
              </p:cNvPr>
              <p:cNvGrpSpPr/>
              <p:nvPr/>
            </p:nvGrpSpPr>
            <p:grpSpPr>
              <a:xfrm>
                <a:off x="9257161" y="2634187"/>
                <a:ext cx="591374" cy="474116"/>
                <a:chOff x="523576" y="2634187"/>
                <a:chExt cx="591374" cy="474116"/>
              </a:xfrm>
            </p:grpSpPr>
            <p:sp>
              <p:nvSpPr>
                <p:cNvPr id="112" name="Freeform: Shape 111">
                  <a:extLst>
                    <a:ext uri="{FF2B5EF4-FFF2-40B4-BE49-F238E27FC236}">
                      <a16:creationId xmlns:a16="http://schemas.microsoft.com/office/drawing/2014/main" id="{FE6D0017-8543-F6A3-5DDB-0481D3396AEB}"/>
                    </a:ext>
                  </a:extLst>
                </p:cNvPr>
                <p:cNvSpPr/>
                <p:nvPr/>
              </p:nvSpPr>
              <p:spPr>
                <a:xfrm>
                  <a:off x="523576" y="2634187"/>
                  <a:ext cx="591374" cy="474116"/>
                </a:xfrm>
                <a:custGeom>
                  <a:avLst/>
                  <a:gdLst>
                    <a:gd name="connsiteX0" fmla="*/ 314022 w 622456"/>
                    <a:gd name="connsiteY0" fmla="*/ 0 h 499035"/>
                    <a:gd name="connsiteX1" fmla="*/ 5588 w 622456"/>
                    <a:gd name="connsiteY1" fmla="*/ 228988 h 499035"/>
                    <a:gd name="connsiteX2" fmla="*/ 38205 w 622456"/>
                    <a:gd name="connsiteY2" fmla="*/ 331455 h 499035"/>
                    <a:gd name="connsiteX3" fmla="*/ 49503 w 622456"/>
                    <a:gd name="connsiteY3" fmla="*/ 430825 h 499035"/>
                    <a:gd name="connsiteX4" fmla="*/ 0 w 622456"/>
                    <a:gd name="connsiteY4" fmla="*/ 499035 h 499035"/>
                    <a:gd name="connsiteX5" fmla="*/ 128950 w 622456"/>
                    <a:gd name="connsiteY5" fmla="*/ 469151 h 499035"/>
                    <a:gd name="connsiteX6" fmla="*/ 167215 w 622456"/>
                    <a:gd name="connsiteY6" fmla="*/ 449411 h 499035"/>
                    <a:gd name="connsiteX7" fmla="*/ 207729 w 622456"/>
                    <a:gd name="connsiteY7" fmla="*/ 443823 h 499035"/>
                    <a:gd name="connsiteX8" fmla="*/ 314022 w 622456"/>
                    <a:gd name="connsiteY8" fmla="*/ 457975 h 499035"/>
                    <a:gd name="connsiteX9" fmla="*/ 622457 w 622456"/>
                    <a:gd name="connsiteY9" fmla="*/ 228988 h 499035"/>
                    <a:gd name="connsiteX10" fmla="*/ 314022 w 622456"/>
                    <a:gd name="connsiteY10" fmla="*/ 0 h 4990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622456" h="499035">
                      <a:moveTo>
                        <a:pt x="314022" y="0"/>
                      </a:moveTo>
                      <a:cubicBezTo>
                        <a:pt x="143709" y="0"/>
                        <a:pt x="5588" y="102528"/>
                        <a:pt x="5588" y="228988"/>
                      </a:cubicBezTo>
                      <a:cubicBezTo>
                        <a:pt x="5588" y="265856"/>
                        <a:pt x="16703" y="300417"/>
                        <a:pt x="38205" y="331455"/>
                      </a:cubicBezTo>
                      <a:cubicBezTo>
                        <a:pt x="59707" y="362493"/>
                        <a:pt x="69121" y="390676"/>
                        <a:pt x="49503" y="430825"/>
                      </a:cubicBezTo>
                      <a:cubicBezTo>
                        <a:pt x="31099" y="468544"/>
                        <a:pt x="0" y="499035"/>
                        <a:pt x="0" y="499035"/>
                      </a:cubicBezTo>
                      <a:cubicBezTo>
                        <a:pt x="0" y="499035"/>
                        <a:pt x="85035" y="486887"/>
                        <a:pt x="128950" y="469151"/>
                      </a:cubicBezTo>
                      <a:cubicBezTo>
                        <a:pt x="147293" y="461741"/>
                        <a:pt x="157862" y="456335"/>
                        <a:pt x="167215" y="449411"/>
                      </a:cubicBezTo>
                      <a:cubicBezTo>
                        <a:pt x="181550" y="438842"/>
                        <a:pt x="191511" y="438842"/>
                        <a:pt x="207729" y="443823"/>
                      </a:cubicBezTo>
                      <a:cubicBezTo>
                        <a:pt x="243018" y="454695"/>
                        <a:pt x="273570" y="457975"/>
                        <a:pt x="314022" y="457975"/>
                      </a:cubicBezTo>
                      <a:cubicBezTo>
                        <a:pt x="484335" y="457975"/>
                        <a:pt x="622457" y="355447"/>
                        <a:pt x="622457" y="228988"/>
                      </a:cubicBezTo>
                      <a:cubicBezTo>
                        <a:pt x="622457" y="102528"/>
                        <a:pt x="484335" y="0"/>
                        <a:pt x="31402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13" name="Freeform: Shape 112">
                  <a:extLst>
                    <a:ext uri="{FF2B5EF4-FFF2-40B4-BE49-F238E27FC236}">
                      <a16:creationId xmlns:a16="http://schemas.microsoft.com/office/drawing/2014/main" id="{0B36575D-3462-57C2-5CF9-8F851F3790D5}"/>
                    </a:ext>
                  </a:extLst>
                </p:cNvPr>
                <p:cNvSpPr/>
                <p:nvPr/>
              </p:nvSpPr>
              <p:spPr>
                <a:xfrm>
                  <a:off x="523576" y="2634187"/>
                  <a:ext cx="591374" cy="474116"/>
                </a:xfrm>
                <a:custGeom>
                  <a:avLst/>
                  <a:gdLst>
                    <a:gd name="connsiteX0" fmla="*/ 314022 w 622456"/>
                    <a:gd name="connsiteY0" fmla="*/ 0 h 499035"/>
                    <a:gd name="connsiteX1" fmla="*/ 5588 w 622456"/>
                    <a:gd name="connsiteY1" fmla="*/ 228988 h 499035"/>
                    <a:gd name="connsiteX2" fmla="*/ 38205 w 622456"/>
                    <a:gd name="connsiteY2" fmla="*/ 331455 h 499035"/>
                    <a:gd name="connsiteX3" fmla="*/ 49503 w 622456"/>
                    <a:gd name="connsiteY3" fmla="*/ 430825 h 499035"/>
                    <a:gd name="connsiteX4" fmla="*/ 0 w 622456"/>
                    <a:gd name="connsiteY4" fmla="*/ 499035 h 499035"/>
                    <a:gd name="connsiteX5" fmla="*/ 128950 w 622456"/>
                    <a:gd name="connsiteY5" fmla="*/ 469151 h 499035"/>
                    <a:gd name="connsiteX6" fmla="*/ 167215 w 622456"/>
                    <a:gd name="connsiteY6" fmla="*/ 449411 h 499035"/>
                    <a:gd name="connsiteX7" fmla="*/ 207729 w 622456"/>
                    <a:gd name="connsiteY7" fmla="*/ 443823 h 499035"/>
                    <a:gd name="connsiteX8" fmla="*/ 314022 w 622456"/>
                    <a:gd name="connsiteY8" fmla="*/ 457975 h 499035"/>
                    <a:gd name="connsiteX9" fmla="*/ 622457 w 622456"/>
                    <a:gd name="connsiteY9" fmla="*/ 228988 h 499035"/>
                    <a:gd name="connsiteX10" fmla="*/ 314022 w 622456"/>
                    <a:gd name="connsiteY10" fmla="*/ 0 h 49903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622456" h="499035">
                      <a:moveTo>
                        <a:pt x="314022" y="0"/>
                      </a:moveTo>
                      <a:cubicBezTo>
                        <a:pt x="143709" y="0"/>
                        <a:pt x="5588" y="102528"/>
                        <a:pt x="5588" y="228988"/>
                      </a:cubicBezTo>
                      <a:cubicBezTo>
                        <a:pt x="5588" y="265856"/>
                        <a:pt x="16703" y="300417"/>
                        <a:pt x="38205" y="331455"/>
                      </a:cubicBezTo>
                      <a:cubicBezTo>
                        <a:pt x="59707" y="362493"/>
                        <a:pt x="69121" y="390676"/>
                        <a:pt x="49503" y="430825"/>
                      </a:cubicBezTo>
                      <a:cubicBezTo>
                        <a:pt x="31099" y="468544"/>
                        <a:pt x="0" y="499035"/>
                        <a:pt x="0" y="499035"/>
                      </a:cubicBezTo>
                      <a:cubicBezTo>
                        <a:pt x="0" y="499035"/>
                        <a:pt x="85035" y="486887"/>
                        <a:pt x="128950" y="469151"/>
                      </a:cubicBezTo>
                      <a:cubicBezTo>
                        <a:pt x="147293" y="461741"/>
                        <a:pt x="157862" y="456335"/>
                        <a:pt x="167215" y="449411"/>
                      </a:cubicBezTo>
                      <a:cubicBezTo>
                        <a:pt x="181550" y="438842"/>
                        <a:pt x="191511" y="438842"/>
                        <a:pt x="207729" y="443823"/>
                      </a:cubicBezTo>
                      <a:cubicBezTo>
                        <a:pt x="243018" y="454695"/>
                        <a:pt x="273570" y="457975"/>
                        <a:pt x="314022" y="457975"/>
                      </a:cubicBezTo>
                      <a:cubicBezTo>
                        <a:pt x="484335" y="457975"/>
                        <a:pt x="622457" y="355447"/>
                        <a:pt x="622457" y="228988"/>
                      </a:cubicBezTo>
                      <a:cubicBezTo>
                        <a:pt x="622457" y="102528"/>
                        <a:pt x="484335" y="0"/>
                        <a:pt x="314022" y="0"/>
                      </a:cubicBezTo>
                      <a:close/>
                    </a:path>
                  </a:pathLst>
                </a:custGeom>
                <a:noFill/>
                <a:ln w="17961" cap="rnd">
                  <a:solidFill>
                    <a:schemeClr val="accent1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C65C0913-BD88-F904-4E29-0B92701FBD97}"/>
                  </a:ext>
                </a:extLst>
              </p:cNvPr>
              <p:cNvSpPr txBox="1"/>
              <p:nvPr/>
            </p:nvSpPr>
            <p:spPr>
              <a:xfrm rot="42000">
                <a:off x="9418990" y="2596868"/>
                <a:ext cx="28405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2800" b="1" spc="0" baseline="0">
                    <a:ln/>
                    <a:solidFill>
                      <a:srgbClr val="007DBC"/>
                    </a:solidFill>
                    <a:latin typeface="SourceSansPro-Bold"/>
                    <a:ea typeface="SourceSansPro-Bold"/>
                    <a:sym typeface="SourceSansPro-Bold"/>
                    <a:rtl val="0"/>
                  </a:rPr>
                  <a:t>i</a:t>
                </a:r>
              </a:p>
            </p:txBody>
          </p:sp>
        </p:grpSp>
        <p:sp>
          <p:nvSpPr>
            <p:cNvPr id="7" name="Text Placeholder 2">
              <a:extLst>
                <a:ext uri="{FF2B5EF4-FFF2-40B4-BE49-F238E27FC236}">
                  <a16:creationId xmlns:a16="http://schemas.microsoft.com/office/drawing/2014/main" id="{B5E68593-9685-6083-E1A5-91B5C8C2C690}"/>
                </a:ext>
              </a:extLst>
            </p:cNvPr>
            <p:cNvSpPr txBox="1">
              <a:spLocks/>
            </p:cNvSpPr>
            <p:nvPr/>
          </p:nvSpPr>
          <p:spPr>
            <a:xfrm>
              <a:off x="7334086" y="3481441"/>
              <a:ext cx="2281881" cy="1634095"/>
            </a:xfrm>
            <a:prstGeom prst="rect">
              <a:avLst/>
            </a:prstGeom>
          </p:spPr>
          <p:txBody>
            <a:bodyPr lIns="91440" tIns="45720" rIns="91440" bIns="45720" anchor="t"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>
                  <a:solidFill>
                    <a:schemeClr val="accent2"/>
                  </a:solidFill>
                </a:rPr>
                <a:t>15-20 seconds.</a:t>
              </a:r>
            </a:p>
            <a:p>
              <a:pPr algn="ctr"/>
              <a:r>
                <a:rPr lang="en-US" sz="1800">
                  <a:solidFill>
                    <a:schemeClr val="accent2"/>
                  </a:solidFill>
                </a:rPr>
                <a:t>Impress the lender by mentioning your business growth and your debt service coverage ratio.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90584788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B1638-01EC-7B06-8059-06B129497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What’s Your Pitch?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3EC5CEC-C2FC-D62E-8ABF-86E6E7629A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4996" y="1524000"/>
            <a:ext cx="11292468" cy="4002087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200"/>
              <a:t>Hi, my name is </a:t>
            </a:r>
            <a:r>
              <a:rPr lang="en-US" sz="2200" b="1">
                <a:solidFill>
                  <a:schemeClr val="bg1"/>
                </a:solidFill>
              </a:rPr>
              <a:t>Kai Williams</a:t>
            </a:r>
            <a:r>
              <a:rPr lang="en-US" sz="2200"/>
              <a:t>, and I am the owner of </a:t>
            </a:r>
            <a:r>
              <a:rPr lang="en-US" sz="2200" b="1">
                <a:solidFill>
                  <a:schemeClr val="bg1"/>
                </a:solidFill>
              </a:rPr>
              <a:t>The Midwest Widget Emporium</a:t>
            </a:r>
            <a:r>
              <a:rPr lang="en-US" sz="2200"/>
              <a:t>. </a:t>
            </a:r>
          </a:p>
          <a:p>
            <a:pPr>
              <a:spcBef>
                <a:spcPts val="1800"/>
              </a:spcBef>
            </a:pPr>
            <a:r>
              <a:rPr lang="en-US" sz="2200" b="1">
                <a:solidFill>
                  <a:schemeClr val="bg1"/>
                </a:solidFill>
              </a:rPr>
              <a:t>We provide customized widgets to boutique toy manufacturers across the globe, </a:t>
            </a:r>
            <a:r>
              <a:rPr lang="en-US" sz="2200"/>
              <a:t>and customers rely on me because </a:t>
            </a:r>
            <a:r>
              <a:rPr lang="en-US" sz="2200" b="1">
                <a:solidFill>
                  <a:schemeClr val="bg1"/>
                </a:solidFill>
              </a:rPr>
              <a:t>we provide customized solutions for real business needs.</a:t>
            </a:r>
          </a:p>
          <a:p>
            <a:pPr>
              <a:spcBef>
                <a:spcPts val="1800"/>
              </a:spcBef>
            </a:pPr>
            <a:r>
              <a:rPr lang="en-US" sz="2200"/>
              <a:t>I am looking to take advantage of </a:t>
            </a:r>
            <a:r>
              <a:rPr lang="en-US" sz="2200" b="1">
                <a:solidFill>
                  <a:schemeClr val="bg1"/>
                </a:solidFill>
              </a:rPr>
              <a:t>process improvement technology and need additional funding. </a:t>
            </a:r>
          </a:p>
          <a:p>
            <a:pPr>
              <a:spcBef>
                <a:spcPts val="1800"/>
              </a:spcBef>
            </a:pPr>
            <a:r>
              <a:rPr lang="en-US" sz="2200"/>
              <a:t>My company's gross revenue is </a:t>
            </a:r>
            <a:r>
              <a:rPr lang="en-US" sz="2200" b="1">
                <a:solidFill>
                  <a:schemeClr val="bg1"/>
                </a:solidFill>
              </a:rPr>
              <a:t>$650,000 </a:t>
            </a:r>
            <a:r>
              <a:rPr lang="en-US" sz="2200"/>
              <a:t>and on an upward trend for the past </a:t>
            </a:r>
            <a:r>
              <a:rPr lang="en-US" sz="2200" b="1">
                <a:solidFill>
                  <a:schemeClr val="bg1"/>
                </a:solidFill>
              </a:rPr>
              <a:t>3</a:t>
            </a:r>
            <a:r>
              <a:rPr lang="en-US" sz="2200"/>
              <a:t> years. </a:t>
            </a:r>
          </a:p>
          <a:p>
            <a:pPr>
              <a:spcBef>
                <a:spcPts val="1800"/>
              </a:spcBef>
            </a:pPr>
            <a:r>
              <a:rPr lang="en-US" sz="2200"/>
              <a:t>I have a </a:t>
            </a:r>
            <a:r>
              <a:rPr lang="en-US" sz="2200" b="1">
                <a:solidFill>
                  <a:schemeClr val="bg1"/>
                </a:solidFill>
              </a:rPr>
              <a:t>750</a:t>
            </a:r>
            <a:r>
              <a:rPr lang="en-US" sz="2200">
                <a:solidFill>
                  <a:schemeClr val="accent2"/>
                </a:solidFill>
              </a:rPr>
              <a:t>-credit</a:t>
            </a:r>
            <a:r>
              <a:rPr lang="en-US" sz="2200" b="1">
                <a:solidFill>
                  <a:schemeClr val="bg1"/>
                </a:solidFill>
              </a:rPr>
              <a:t> </a:t>
            </a:r>
            <a:r>
              <a:rPr lang="en-US" sz="2200"/>
              <a:t>score and our cash flow is strong based on a </a:t>
            </a:r>
            <a:r>
              <a:rPr lang="en-US" sz="2200" b="1">
                <a:solidFill>
                  <a:srgbClr val="C00000"/>
                </a:solidFill>
              </a:rPr>
              <a:t>1.37</a:t>
            </a:r>
            <a:r>
              <a:rPr lang="en-US" sz="2200" b="1"/>
              <a:t> </a:t>
            </a:r>
            <a:r>
              <a:rPr lang="en-US" sz="2200"/>
              <a:t>debt service coverage ratio on a </a:t>
            </a:r>
            <a:r>
              <a:rPr lang="en-US" sz="2200" b="1">
                <a:solidFill>
                  <a:srgbClr val="C00000"/>
                </a:solidFill>
              </a:rPr>
              <a:t>$205,000 commercial loan with a $40,000 line of credit</a:t>
            </a:r>
            <a:r>
              <a:rPr lang="en-US" sz="2200"/>
              <a:t>. </a:t>
            </a:r>
          </a:p>
          <a:p>
            <a:pPr>
              <a:spcBef>
                <a:spcPts val="1800"/>
              </a:spcBef>
            </a:pPr>
            <a:r>
              <a:rPr lang="en-US" sz="2200"/>
              <a:t>I'd like to explore how your institution can help me capitalize on this opportunity.</a:t>
            </a:r>
          </a:p>
          <a:p>
            <a:pPr>
              <a:spcBef>
                <a:spcPts val="1800"/>
              </a:spcBef>
            </a:pPr>
            <a:endParaRPr lang="en-US" sz="2200"/>
          </a:p>
          <a:p>
            <a:pPr>
              <a:spcBef>
                <a:spcPts val="1800"/>
              </a:spcBef>
            </a:pPr>
            <a:endParaRPr lang="en-US" sz="2200"/>
          </a:p>
        </p:txBody>
      </p:sp>
    </p:spTree>
    <p:extLst>
      <p:ext uri="{BB962C8B-B14F-4D97-AF65-F5344CB8AC3E}">
        <p14:creationId xmlns:p14="http://schemas.microsoft.com/office/powerpoint/2010/main" val="1627749231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473B5F-5A38-3D90-4220-E2CEDE08381F}"/>
              </a:ext>
            </a:extLst>
          </p:cNvPr>
          <p:cNvSpPr/>
          <p:nvPr/>
        </p:nvSpPr>
        <p:spPr>
          <a:xfrm>
            <a:off x="1487502" y="2363822"/>
            <a:ext cx="8874494" cy="1940706"/>
          </a:xfrm>
          <a:prstGeom prst="rect">
            <a:avLst/>
          </a:prstGeom>
          <a:solidFill>
            <a:schemeClr val="tx1"/>
          </a:solidFill>
          <a:ln w="285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7FE0B9D2-74CA-E29F-8E0B-1286679DA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8619" y="3028739"/>
            <a:ext cx="6672260" cy="610872"/>
          </a:xfrm>
        </p:spPr>
        <p:txBody>
          <a:bodyPr/>
          <a:lstStyle/>
          <a:p>
            <a:pPr algn="ctr"/>
            <a:r>
              <a:rPr lang="en-US" sz="4800">
                <a:solidFill>
                  <a:schemeClr val="accent6"/>
                </a:solidFill>
              </a:rPr>
              <a:t>Questions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0A4187-E917-6B71-CC7F-BCABF72EB7EF}"/>
              </a:ext>
            </a:extLst>
          </p:cNvPr>
          <p:cNvSpPr/>
          <p:nvPr/>
        </p:nvSpPr>
        <p:spPr>
          <a:xfrm>
            <a:off x="1668477" y="2535272"/>
            <a:ext cx="8874494" cy="1940706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490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F55DE-5336-A24B-C2F1-9D6279081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649"/>
            <a:ext cx="10515600" cy="4343009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Questions?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Janie Sacco</a:t>
            </a:r>
            <a:br>
              <a:rPr lang="en-US" dirty="0"/>
            </a:br>
            <a:r>
              <a:rPr lang="en-US" dirty="0"/>
              <a:t>Outreach and Marketing Specialist</a:t>
            </a:r>
            <a:br>
              <a:rPr lang="en-US" dirty="0"/>
            </a:br>
            <a:r>
              <a:rPr lang="en-US" dirty="0">
                <a:hlinkClick r:id="rId2"/>
              </a:rPr>
              <a:t>janie.sacco@sba.gov</a:t>
            </a:r>
            <a:br>
              <a:rPr lang="en-US" dirty="0"/>
            </a:br>
            <a:r>
              <a:rPr lang="en-US" dirty="0"/>
              <a:t>(206) 553-7050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0E3AC3-D859-B4DC-5BE0-A22D02A43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B44B9-F1EC-4F4B-88D4-413245C9CD3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9015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09DD720-B3FC-44A6-8E35-FB45486568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are we doing?</a:t>
            </a:r>
            <a:br>
              <a:rPr lang="en-US" dirty="0"/>
            </a:br>
            <a:r>
              <a:rPr lang="en-US" sz="3300" dirty="0">
                <a:solidFill>
                  <a:srgbClr val="FF0000"/>
                </a:solidFill>
              </a:rPr>
              <a:t>Please take a minute to let us know</a:t>
            </a:r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F984948C-05E0-4295-8D6D-94803B8DE2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US SBA Training September 20, 2025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7DE098E-0DED-4311-9E69-F40CD82DF3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hlinkClick r:id="rId3"/>
              </a:rPr>
              <a:t>www.sba.gov/feedback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60F9C29-0A3B-4A65-BEEE-B241670E618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062013" y="61943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Source Sans Pro" charset="0"/>
                <a:ea typeface="Source Sans Pro" charset="0"/>
                <a:cs typeface="Source Sans Pro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1AB44B9-F1EC-4F4B-88D4-413245C9CD3E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A293552-1547-43CD-B300-E426BE58424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540" t="7550" r="5774" b="2710"/>
          <a:stretch/>
        </p:blipFill>
        <p:spPr>
          <a:xfrm>
            <a:off x="5555859" y="4404392"/>
            <a:ext cx="1080285" cy="1092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214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ED21177-A6D9-7CDC-0CF3-C51DCAA4388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6000">
                <a:solidFill>
                  <a:schemeClr val="accent6"/>
                </a:solidFill>
              </a:rPr>
              <a:t>Understanding Your Credit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08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A897390-D384-C142-702A-BC2798627373}"/>
              </a:ext>
            </a:extLst>
          </p:cNvPr>
          <p:cNvSpPr/>
          <p:nvPr/>
        </p:nvSpPr>
        <p:spPr>
          <a:xfrm>
            <a:off x="6096000" y="1667247"/>
            <a:ext cx="4958775" cy="39845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E0E135E-BAF3-2080-8357-D723AF4D79BE}"/>
              </a:ext>
            </a:extLst>
          </p:cNvPr>
          <p:cNvSpPr txBox="1">
            <a:spLocks/>
          </p:cNvSpPr>
          <p:nvPr/>
        </p:nvSpPr>
        <p:spPr>
          <a:xfrm>
            <a:off x="6439106" y="2722687"/>
            <a:ext cx="4144673" cy="53525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>
                <a:solidFill>
                  <a:schemeClr val="tx1"/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PERSONAL</a:t>
            </a:r>
            <a:br>
              <a:rPr lang="en-US" sz="4000" b="1">
                <a:solidFill>
                  <a:schemeClr val="tx1"/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</a:br>
            <a:r>
              <a:rPr lang="en-US" sz="2400">
                <a:solidFill>
                  <a:schemeClr val="tx1"/>
                </a:solidFill>
                <a:latin typeface="+mj-lt"/>
              </a:rPr>
              <a:t>CREDIT HISTORY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0DB0C8EB-F651-F278-2D21-9FBDFB107752}"/>
              </a:ext>
            </a:extLst>
          </p:cNvPr>
          <p:cNvSpPr txBox="1">
            <a:spLocks/>
          </p:cNvSpPr>
          <p:nvPr/>
        </p:nvSpPr>
        <p:spPr>
          <a:xfrm>
            <a:off x="6590519" y="3862489"/>
            <a:ext cx="3857887" cy="118615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00">
                <a:solidFill>
                  <a:schemeClr val="accent2"/>
                </a:solidFill>
              </a:rPr>
              <a:t>A record of your use of credit reported to consumer credit reporting agencies.</a:t>
            </a:r>
          </a:p>
        </p:txBody>
      </p:sp>
      <p:pic>
        <p:nvPicPr>
          <p:cNvPr id="22" name="Graphic 21">
            <a:extLst>
              <a:ext uri="{FF2B5EF4-FFF2-40B4-BE49-F238E27FC236}">
                <a16:creationId xmlns:a16="http://schemas.microsoft.com/office/drawing/2014/main" id="{36DECC4D-BAFA-E0E3-6014-94CFA42E9E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99603" y="2173636"/>
            <a:ext cx="679239" cy="39955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42CC5F6-0F4C-81FC-C050-B106BF6A9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247" y="587016"/>
            <a:ext cx="10400153" cy="1004718"/>
          </a:xfrm>
        </p:spPr>
        <p:txBody>
          <a:bodyPr/>
          <a:lstStyle/>
          <a:p>
            <a:r>
              <a:rPr lang="en-US"/>
              <a:t>Understanding Your Credit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E4A0DA-047C-EEE1-E17E-AC955B492CFF}"/>
              </a:ext>
            </a:extLst>
          </p:cNvPr>
          <p:cNvSpPr/>
          <p:nvPr/>
        </p:nvSpPr>
        <p:spPr>
          <a:xfrm>
            <a:off x="1004993" y="1667246"/>
            <a:ext cx="5091007" cy="398452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DE1BFF70-5D71-9B12-B032-E2BE62CD0232}"/>
              </a:ext>
            </a:extLst>
          </p:cNvPr>
          <p:cNvSpPr txBox="1">
            <a:spLocks/>
          </p:cNvSpPr>
          <p:nvPr/>
        </p:nvSpPr>
        <p:spPr>
          <a:xfrm>
            <a:off x="1395435" y="3859307"/>
            <a:ext cx="4060113" cy="118615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00">
                <a:solidFill>
                  <a:schemeClr val="bg2">
                    <a:lumMod val="85000"/>
                  </a:schemeClr>
                </a:solidFill>
              </a:rPr>
              <a:t>Your business’s record of handling debts and financial obligations reported to business credit reporting agencies. 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2ED0762-02DC-1016-A373-3A9B81E36DC7}"/>
              </a:ext>
            </a:extLst>
          </p:cNvPr>
          <p:cNvSpPr/>
          <p:nvPr/>
        </p:nvSpPr>
        <p:spPr>
          <a:xfrm>
            <a:off x="5613616" y="3031857"/>
            <a:ext cx="914400" cy="914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1707ECB-0E77-1290-FF27-37BBF6928B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91161" y="3288817"/>
            <a:ext cx="1174864" cy="349679"/>
          </a:xfrm>
        </p:spPr>
        <p:txBody>
          <a:bodyPr/>
          <a:lstStyle/>
          <a:p>
            <a:pPr algn="ctr"/>
            <a:r>
              <a:rPr lang="en-US" b="1">
                <a:solidFill>
                  <a:schemeClr val="bg2"/>
                </a:solidFill>
              </a:rPr>
              <a:t>VS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04A8949D-AFB4-0EEB-229D-3BFD33CDC1A0}"/>
              </a:ext>
            </a:extLst>
          </p:cNvPr>
          <p:cNvSpPr txBox="1">
            <a:spLocks/>
          </p:cNvSpPr>
          <p:nvPr/>
        </p:nvSpPr>
        <p:spPr>
          <a:xfrm>
            <a:off x="1353155" y="2722689"/>
            <a:ext cx="4144673" cy="53525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>
                <a:solidFill>
                  <a:schemeClr val="bg2"/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BUSINESS</a:t>
            </a:r>
            <a:br>
              <a:rPr lang="en-US" sz="4000" b="1">
                <a:solidFill>
                  <a:schemeClr val="bg2"/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</a:br>
            <a:r>
              <a:rPr lang="en-US" sz="2400" b="1">
                <a:solidFill>
                  <a:schemeClr val="bg2"/>
                </a:solidFill>
                <a:latin typeface="+mj-lt"/>
              </a:rPr>
              <a:t>CREDIT HISTORY</a:t>
            </a: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7264EBFA-6775-ED1A-FDFD-3E803208FD9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108031" y="2136578"/>
            <a:ext cx="634920" cy="473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78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C68B2-735A-00B0-3FE3-9A8FCFA80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593726"/>
            <a:ext cx="10886545" cy="998008"/>
          </a:xfrm>
        </p:spPr>
        <p:txBody>
          <a:bodyPr/>
          <a:lstStyle/>
          <a:p>
            <a:r>
              <a:rPr lang="en-US"/>
              <a:t>The Personal and Business Credit Spectrum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3DCAD6-A5DE-045E-A345-9D08CCE05F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63338" y="1819804"/>
            <a:ext cx="5334000" cy="3790950"/>
          </a:xfrm>
        </p:spPr>
        <p:txBody>
          <a:bodyPr/>
          <a:lstStyle/>
          <a:p>
            <a:pPr marL="517525" indent="-517525">
              <a:buClr>
                <a:schemeClr val="tx2"/>
              </a:buClr>
              <a:buSzPct val="90000"/>
              <a:buFont typeface="Wingdings 3" panose="05040102010807070707" pitchFamily="18" charset="2"/>
              <a:buChar char=""/>
            </a:pPr>
            <a:r>
              <a:rPr lang="en-US" sz="2000"/>
              <a:t>Aspiring entrepreneurs and emerging businesses may need to rely heavily on personal credit as the business is established.</a:t>
            </a:r>
          </a:p>
          <a:p>
            <a:pPr marL="517525" indent="-517525">
              <a:buClr>
                <a:schemeClr val="tx2"/>
              </a:buClr>
              <a:buSzPct val="90000"/>
              <a:buFont typeface="Wingdings 3" panose="05040102010807070707" pitchFamily="18" charset="2"/>
              <a:buChar char=""/>
            </a:pPr>
            <a:r>
              <a:rPr lang="en-US" sz="2000"/>
              <a:t>As small businesses grow, business credit will become increasingly important, but personal credit will still be a factor in lending decisions.</a:t>
            </a:r>
          </a:p>
          <a:p>
            <a:pPr marL="517525" indent="-517525">
              <a:buClr>
                <a:schemeClr val="tx2"/>
              </a:buClr>
              <a:buSzPct val="90000"/>
              <a:buFont typeface="Wingdings 3" panose="05040102010807070707" pitchFamily="18" charset="2"/>
              <a:buChar char=""/>
            </a:pPr>
            <a:r>
              <a:rPr lang="en-US" sz="2000"/>
              <a:t>Only very large and sophisticated businesses may not need to rely on a business owners’ personal credit history.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01F24FE-6327-C08D-85BE-E1F859134DAB}"/>
              </a:ext>
            </a:extLst>
          </p:cNvPr>
          <p:cNvSpPr/>
          <p:nvPr/>
        </p:nvSpPr>
        <p:spPr>
          <a:xfrm rot="21325500">
            <a:off x="965198" y="3379382"/>
            <a:ext cx="4478867" cy="52493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>
                <a:solidFill>
                  <a:schemeClr val="tx1"/>
                </a:solidFill>
              </a:rPr>
              <a:t>Age/Growth of Business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02E5708D-5A9D-6C1A-8133-85562F86E5AD}"/>
              </a:ext>
            </a:extLst>
          </p:cNvPr>
          <p:cNvSpPr/>
          <p:nvPr/>
        </p:nvSpPr>
        <p:spPr>
          <a:xfrm>
            <a:off x="1100666" y="2108200"/>
            <a:ext cx="1312333" cy="1260475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D0022A24-250A-6DC1-7220-24A6C8B3F490}"/>
              </a:ext>
            </a:extLst>
          </p:cNvPr>
          <p:cNvSpPr/>
          <p:nvPr/>
        </p:nvSpPr>
        <p:spPr>
          <a:xfrm rot="10800000">
            <a:off x="3939205" y="3891491"/>
            <a:ext cx="1312333" cy="1260475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7155BC9-C5C7-7BE5-079E-A5453BC8A7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88271" y="1682502"/>
            <a:ext cx="828789" cy="487523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8A35BDF5-5D28-5112-C66D-B53DBC1B96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38564" y="4180352"/>
            <a:ext cx="529168" cy="394775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11E188C2-6F6F-5FB8-CD44-CAC823BE3ACD}"/>
              </a:ext>
            </a:extLst>
          </p:cNvPr>
          <p:cNvSpPr txBox="1">
            <a:spLocks/>
          </p:cNvSpPr>
          <p:nvPr/>
        </p:nvSpPr>
        <p:spPr>
          <a:xfrm>
            <a:off x="2330330" y="2227287"/>
            <a:ext cx="4144673" cy="53525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rPr>
              <a:t>Importance of</a:t>
            </a:r>
            <a:br>
              <a:rPr lang="en-US" sz="2200" b="1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rPr>
            </a:br>
            <a:r>
              <a:rPr lang="en-US" b="1">
                <a:solidFill>
                  <a:schemeClr val="tx1"/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PERSONAL</a:t>
            </a:r>
            <a:br>
              <a:rPr lang="en-US" b="1">
                <a:solidFill>
                  <a:schemeClr val="tx1"/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</a:br>
            <a:r>
              <a:rPr lang="en-US" sz="2000">
                <a:solidFill>
                  <a:schemeClr val="tx1"/>
                </a:solidFill>
                <a:latin typeface="+mj-lt"/>
              </a:rPr>
              <a:t>CREDIT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BDB7F9C-FE18-5DD2-0664-3646746839AC}"/>
              </a:ext>
            </a:extLst>
          </p:cNvPr>
          <p:cNvSpPr txBox="1">
            <a:spLocks/>
          </p:cNvSpPr>
          <p:nvPr/>
        </p:nvSpPr>
        <p:spPr>
          <a:xfrm>
            <a:off x="-156402" y="4616707"/>
            <a:ext cx="4144673" cy="53525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rPr>
              <a:t>Importance of</a:t>
            </a:r>
            <a:br>
              <a:rPr lang="en-US" sz="2200" b="1">
                <a:solidFill>
                  <a:schemeClr val="tx1"/>
                </a:solidFill>
                <a:latin typeface="+mj-lt"/>
                <a:ea typeface="Source Sans Pro Black" panose="020B0803030403020204" pitchFamily="34" charset="0"/>
              </a:rPr>
            </a:br>
            <a:r>
              <a:rPr lang="en-US" b="1">
                <a:solidFill>
                  <a:schemeClr val="tx1"/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BUSINESS</a:t>
            </a:r>
            <a:br>
              <a:rPr lang="en-US" sz="4000" b="1">
                <a:solidFill>
                  <a:schemeClr val="tx1"/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</a:br>
            <a:r>
              <a:rPr lang="en-US" sz="2000">
                <a:solidFill>
                  <a:schemeClr val="tx1"/>
                </a:solidFill>
                <a:latin typeface="+mj-lt"/>
              </a:rPr>
              <a:t>CREDIT</a:t>
            </a:r>
          </a:p>
        </p:txBody>
      </p:sp>
    </p:spTree>
    <p:extLst>
      <p:ext uri="{BB962C8B-B14F-4D97-AF65-F5344CB8AC3E}">
        <p14:creationId xmlns:p14="http://schemas.microsoft.com/office/powerpoint/2010/main" val="4268738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DF51E-B0F9-35E2-C31C-C89C2B545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Personal Credit Score?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4DCD2-7F14-6273-32C8-D44D14F752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6613" y="1578226"/>
            <a:ext cx="5574804" cy="1648411"/>
          </a:xfrm>
        </p:spPr>
        <p:txBody>
          <a:bodyPr/>
          <a:lstStyle/>
          <a:p>
            <a:pPr marL="517525" indent="-517525">
              <a:buClr>
                <a:schemeClr val="tx2"/>
              </a:buClr>
              <a:buSzPct val="90000"/>
              <a:buFont typeface="Wingdings 3" panose="05040102010807070707" pitchFamily="18" charset="2"/>
              <a:buChar char=""/>
            </a:pPr>
            <a:r>
              <a:rPr lang="en-US"/>
              <a:t>A number that helps lenders determine your credit risk</a:t>
            </a:r>
          </a:p>
          <a:p>
            <a:pPr marL="517525" indent="-517525">
              <a:lnSpc>
                <a:spcPct val="150000"/>
              </a:lnSpc>
              <a:buClr>
                <a:schemeClr val="tx2"/>
              </a:buClr>
              <a:buSzPct val="90000"/>
              <a:buFont typeface="Wingdings 3" panose="05040102010807070707" pitchFamily="18" charset="2"/>
              <a:buChar char=""/>
            </a:pPr>
            <a:r>
              <a:rPr lang="en-US"/>
              <a:t>Frequently used scoring models:</a:t>
            </a:r>
          </a:p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943C472-FB6C-407C-275E-1DF8BCDCC872}"/>
              </a:ext>
            </a:extLst>
          </p:cNvPr>
          <p:cNvGrpSpPr/>
          <p:nvPr/>
        </p:nvGrpSpPr>
        <p:grpSpPr>
          <a:xfrm>
            <a:off x="6877456" y="1591734"/>
            <a:ext cx="4125467" cy="3281823"/>
            <a:chOff x="6588896" y="1566650"/>
            <a:chExt cx="4958775" cy="3472279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A21D75C-FF88-D1D9-F0E7-37ADA58841DC}"/>
                </a:ext>
              </a:extLst>
            </p:cNvPr>
            <p:cNvSpPr/>
            <p:nvPr/>
          </p:nvSpPr>
          <p:spPr>
            <a:xfrm>
              <a:off x="6588896" y="1566651"/>
              <a:ext cx="4958775" cy="347227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1FFFC07-2F42-BBF8-4684-E34684FA1027}"/>
                </a:ext>
              </a:extLst>
            </p:cNvPr>
            <p:cNvSpPr/>
            <p:nvPr/>
          </p:nvSpPr>
          <p:spPr>
            <a:xfrm>
              <a:off x="6588896" y="1566650"/>
              <a:ext cx="4958775" cy="972923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 Placeholder 2">
              <a:extLst>
                <a:ext uri="{FF2B5EF4-FFF2-40B4-BE49-F238E27FC236}">
                  <a16:creationId xmlns:a16="http://schemas.microsoft.com/office/drawing/2014/main" id="{913A58B7-9F86-5063-BC08-0C96BFFD03DD}"/>
                </a:ext>
              </a:extLst>
            </p:cNvPr>
            <p:cNvSpPr txBox="1">
              <a:spLocks/>
            </p:cNvSpPr>
            <p:nvPr/>
          </p:nvSpPr>
          <p:spPr>
            <a:xfrm>
              <a:off x="6995945" y="1670993"/>
              <a:ext cx="4144673" cy="535259"/>
            </a:xfrm>
            <a:prstGeom prst="rect">
              <a:avLst/>
            </a:prstGeom>
          </p:spPr>
          <p:txBody>
            <a:bodyPr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>
                  <a:solidFill>
                    <a:schemeClr val="bg2"/>
                  </a:solidFill>
                  <a:latin typeface="+mj-lt"/>
                </a:rPr>
                <a:t>Major Consumer Credit </a:t>
              </a:r>
              <a:br>
                <a:rPr lang="en-US" sz="2400">
                  <a:solidFill>
                    <a:schemeClr val="bg2"/>
                  </a:solidFill>
                  <a:latin typeface="+mj-lt"/>
                </a:rPr>
              </a:br>
              <a:r>
                <a:rPr lang="en-US" sz="2400">
                  <a:solidFill>
                    <a:schemeClr val="bg2"/>
                  </a:solidFill>
                  <a:latin typeface="+mj-lt"/>
                </a:rPr>
                <a:t>Reporting Agencies*: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727C5A0-33F0-46A9-E140-7BD703CBAA70}"/>
                </a:ext>
              </a:extLst>
            </p:cNvPr>
            <p:cNvSpPr/>
            <p:nvPr/>
          </p:nvSpPr>
          <p:spPr>
            <a:xfrm>
              <a:off x="6995945" y="2730592"/>
              <a:ext cx="4144673" cy="59842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 Placeholder 2">
              <a:extLst>
                <a:ext uri="{FF2B5EF4-FFF2-40B4-BE49-F238E27FC236}">
                  <a16:creationId xmlns:a16="http://schemas.microsoft.com/office/drawing/2014/main" id="{DCE645DF-1D79-F922-3395-732BC3F84149}"/>
                </a:ext>
              </a:extLst>
            </p:cNvPr>
            <p:cNvSpPr txBox="1">
              <a:spLocks/>
            </p:cNvSpPr>
            <p:nvPr/>
          </p:nvSpPr>
          <p:spPr>
            <a:xfrm>
              <a:off x="7129609" y="2751177"/>
              <a:ext cx="3857887" cy="664960"/>
            </a:xfrm>
            <a:prstGeom prst="rect">
              <a:avLst/>
            </a:prstGeom>
          </p:spPr>
          <p:txBody>
            <a:bodyPr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3200" b="1">
                  <a:solidFill>
                    <a:schemeClr val="tx1"/>
                  </a:solidFill>
                  <a:latin typeface="+mj-lt"/>
                </a:rPr>
                <a:t>Equifax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F3E1715-C60E-5C6C-4E75-8E5445B9ED82}"/>
                </a:ext>
              </a:extLst>
            </p:cNvPr>
            <p:cNvSpPr/>
            <p:nvPr/>
          </p:nvSpPr>
          <p:spPr>
            <a:xfrm>
              <a:off x="6995945" y="3462449"/>
              <a:ext cx="4144673" cy="59842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 Placeholder 2">
              <a:extLst>
                <a:ext uri="{FF2B5EF4-FFF2-40B4-BE49-F238E27FC236}">
                  <a16:creationId xmlns:a16="http://schemas.microsoft.com/office/drawing/2014/main" id="{1E7B54F8-E5BB-E369-387A-9FC1EA3B17B9}"/>
                </a:ext>
              </a:extLst>
            </p:cNvPr>
            <p:cNvSpPr txBox="1">
              <a:spLocks/>
            </p:cNvSpPr>
            <p:nvPr/>
          </p:nvSpPr>
          <p:spPr>
            <a:xfrm>
              <a:off x="7129609" y="3483035"/>
              <a:ext cx="3857887" cy="664960"/>
            </a:xfrm>
            <a:prstGeom prst="rect">
              <a:avLst/>
            </a:prstGeom>
          </p:spPr>
          <p:txBody>
            <a:bodyPr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3200" b="1">
                  <a:solidFill>
                    <a:schemeClr val="tx1"/>
                  </a:solidFill>
                  <a:latin typeface="+mj-lt"/>
                </a:rPr>
                <a:t>Experian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75037FF-C736-4044-81EE-F71D88701A47}"/>
                </a:ext>
              </a:extLst>
            </p:cNvPr>
            <p:cNvSpPr/>
            <p:nvPr/>
          </p:nvSpPr>
          <p:spPr>
            <a:xfrm>
              <a:off x="6995945" y="4194306"/>
              <a:ext cx="4144673" cy="59842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 Placeholder 2">
              <a:extLst>
                <a:ext uri="{FF2B5EF4-FFF2-40B4-BE49-F238E27FC236}">
                  <a16:creationId xmlns:a16="http://schemas.microsoft.com/office/drawing/2014/main" id="{8EB164FD-AEA1-CF6E-0F95-0EDC4E49E706}"/>
                </a:ext>
              </a:extLst>
            </p:cNvPr>
            <p:cNvSpPr txBox="1">
              <a:spLocks/>
            </p:cNvSpPr>
            <p:nvPr/>
          </p:nvSpPr>
          <p:spPr>
            <a:xfrm>
              <a:off x="7129609" y="4214891"/>
              <a:ext cx="3857887" cy="664960"/>
            </a:xfrm>
            <a:prstGeom prst="rect">
              <a:avLst/>
            </a:prstGeom>
          </p:spPr>
          <p:txBody>
            <a:bodyPr/>
            <a:lstStyle>
              <a:lvl1pPr marL="0" indent="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2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3200" b="1">
                  <a:solidFill>
                    <a:schemeClr val="tx1"/>
                  </a:solidFill>
                  <a:latin typeface="+mj-lt"/>
                </a:rPr>
                <a:t>TransUnion</a:t>
              </a:r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A64CEF06-3A30-DEA7-A51B-E92A8FF2AC76}"/>
              </a:ext>
            </a:extLst>
          </p:cNvPr>
          <p:cNvSpPr txBox="1">
            <a:spLocks/>
          </p:cNvSpPr>
          <p:nvPr/>
        </p:nvSpPr>
        <p:spPr>
          <a:xfrm>
            <a:off x="1014984" y="5317227"/>
            <a:ext cx="10250424" cy="64966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2000"/>
              <a:t>*Ongoing credit reports are available at </a:t>
            </a:r>
            <a:r>
              <a:rPr lang="en-US" sz="2000" u="sng"/>
              <a:t>www.annualcreditreport.com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CDEB8B-A8CB-0468-97A3-89F3595DA76B}"/>
              </a:ext>
            </a:extLst>
          </p:cNvPr>
          <p:cNvSpPr txBox="1"/>
          <p:nvPr/>
        </p:nvSpPr>
        <p:spPr>
          <a:xfrm>
            <a:off x="1207365" y="3156116"/>
            <a:ext cx="51019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4725" lvl="1" indent="-517525">
              <a:lnSpc>
                <a:spcPct val="150000"/>
              </a:lnSpc>
              <a:buClr>
                <a:schemeClr val="tx2"/>
              </a:buClr>
              <a:buSzPct val="90000"/>
              <a:buFont typeface="Courier New" panose="02070309020205020404" pitchFamily="49" charset="0"/>
              <a:buChar char="o"/>
            </a:pPr>
            <a:r>
              <a:rPr lang="en-US" sz="2400">
                <a:solidFill>
                  <a:schemeClr val="accent2">
                    <a:lumMod val="75000"/>
                    <a:lumOff val="25000"/>
                  </a:schemeClr>
                </a:solidFill>
              </a:rPr>
              <a:t>FICO® Score</a:t>
            </a:r>
          </a:p>
          <a:p>
            <a:pPr marL="974725" lvl="1" indent="-517525">
              <a:buClr>
                <a:schemeClr val="tx2"/>
              </a:buClr>
              <a:buSzPct val="90000"/>
              <a:buFont typeface="Courier New" panose="02070309020205020404" pitchFamily="49" charset="0"/>
              <a:buChar char="o"/>
            </a:pPr>
            <a:r>
              <a:rPr lang="en-US" sz="2400" err="1">
                <a:solidFill>
                  <a:schemeClr val="accent2">
                    <a:lumMod val="75000"/>
                    <a:lumOff val="25000"/>
                  </a:schemeClr>
                </a:solidFill>
              </a:rPr>
              <a:t>VantageScore</a:t>
            </a:r>
            <a:r>
              <a:rPr lang="en-US" sz="2400">
                <a:solidFill>
                  <a:schemeClr val="accent2">
                    <a:lumMod val="75000"/>
                    <a:lumOff val="25000"/>
                  </a:schemeClr>
                </a:solidFill>
              </a:rPr>
              <a:t>®</a:t>
            </a:r>
          </a:p>
          <a:p>
            <a:pPr marL="974725" lvl="1" indent="-517525">
              <a:buClr>
                <a:schemeClr val="tx2"/>
              </a:buClr>
              <a:buSzPct val="90000"/>
              <a:buFont typeface="Courier New" panose="02070309020205020404" pitchFamily="49" charset="0"/>
              <a:buChar char="o"/>
            </a:pPr>
            <a:r>
              <a:rPr lang="en-US" sz="2400">
                <a:solidFill>
                  <a:schemeClr val="accent2">
                    <a:lumMod val="75000"/>
                    <a:lumOff val="25000"/>
                  </a:schemeClr>
                </a:solidFill>
              </a:rPr>
              <a:t>Many lenders also use their own credit scores.</a:t>
            </a:r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787387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A61C2-55CB-0465-B0CA-6207F2316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FICO® Score and </a:t>
            </a:r>
            <a:r>
              <a:rPr lang="en-US" err="1"/>
              <a:t>VantageScore</a:t>
            </a:r>
            <a:r>
              <a:rPr lang="en-US"/>
              <a:t>® Factors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E6B0FE0-9497-D66F-D4A2-9B3A03A2CCD4}"/>
              </a:ext>
            </a:extLst>
          </p:cNvPr>
          <p:cNvSpPr/>
          <p:nvPr/>
        </p:nvSpPr>
        <p:spPr>
          <a:xfrm>
            <a:off x="6506889" y="1802386"/>
            <a:ext cx="4758690" cy="6190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D7EE9B57-166B-E8A5-0D34-12ECAA584CC4}"/>
              </a:ext>
            </a:extLst>
          </p:cNvPr>
          <p:cNvSpPr txBox="1">
            <a:spLocks/>
          </p:cNvSpPr>
          <p:nvPr/>
        </p:nvSpPr>
        <p:spPr>
          <a:xfrm>
            <a:off x="6813896" y="1886191"/>
            <a:ext cx="4144673" cy="53525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err="1">
                <a:solidFill>
                  <a:schemeClr val="bg2"/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VantageScore</a:t>
            </a:r>
            <a:r>
              <a:rPr lang="en-US" sz="2400" b="1">
                <a:solidFill>
                  <a:schemeClr val="bg2"/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®</a:t>
            </a:r>
            <a:endParaRPr lang="en-US" sz="2400">
              <a:solidFill>
                <a:schemeClr val="bg2"/>
              </a:solidFill>
              <a:latin typeface="+mj-lt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B5293DB-D110-574C-1483-C338F0FB02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799160"/>
              </p:ext>
            </p:extLst>
          </p:nvPr>
        </p:nvGraphicFramePr>
        <p:xfrm>
          <a:off x="6506889" y="2421449"/>
          <a:ext cx="4758689" cy="23723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577915">
                  <a:extLst>
                    <a:ext uri="{9D8B030D-6E8A-4147-A177-3AD203B41FA5}">
                      <a16:colId xmlns:a16="http://schemas.microsoft.com/office/drawing/2014/main" val="2623463749"/>
                    </a:ext>
                  </a:extLst>
                </a:gridCol>
                <a:gridCol w="2180774">
                  <a:extLst>
                    <a:ext uri="{9D8B030D-6E8A-4147-A177-3AD203B41FA5}">
                      <a16:colId xmlns:a16="http://schemas.microsoft.com/office/drawing/2014/main" val="15261588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117475" indent="0"/>
                      <a:r>
                        <a:rPr lang="en-US" altLang="en-US" sz="1400" b="0">
                          <a:solidFill>
                            <a:schemeClr val="tx1"/>
                          </a:solidFill>
                        </a:rPr>
                        <a:t>Past payment history </a:t>
                      </a:r>
                      <a:endParaRPr lang="en-US" sz="1400" b="0">
                        <a:solidFill>
                          <a:schemeClr val="tx1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en-US" sz="1400" b="0">
                          <a:solidFill>
                            <a:schemeClr val="accent2"/>
                          </a:solidFill>
                        </a:rPr>
                        <a:t>Extremely influential</a:t>
                      </a:r>
                      <a:endParaRPr lang="en-US" sz="1400" b="0">
                        <a:solidFill>
                          <a:schemeClr val="accent2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77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17475" indent="0"/>
                      <a:r>
                        <a:rPr lang="en-US" altLang="en-US" sz="1400">
                          <a:solidFill>
                            <a:schemeClr val="tx1"/>
                          </a:solidFill>
                        </a:rPr>
                        <a:t>Age</a:t>
                      </a:r>
                      <a:r>
                        <a:rPr lang="en-US" altLang="en-US" sz="1400" baseline="0">
                          <a:solidFill>
                            <a:schemeClr val="tx1"/>
                          </a:solidFill>
                        </a:rPr>
                        <a:t> and type of credit</a:t>
                      </a:r>
                      <a:endParaRPr lang="en-US" sz="1400">
                        <a:solidFill>
                          <a:schemeClr val="tx1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>
                          <a:solidFill>
                            <a:schemeClr val="accent2"/>
                          </a:solidFill>
                        </a:rPr>
                        <a:t>Highly influential</a:t>
                      </a:r>
                      <a:endParaRPr lang="en-US" altLang="en-US" sz="1400">
                        <a:solidFill>
                          <a:schemeClr val="accent2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3972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17475" indent="0"/>
                      <a:r>
                        <a:rPr lang="en-US" altLang="en-US" sz="1400">
                          <a:solidFill>
                            <a:schemeClr val="tx1"/>
                          </a:solidFill>
                        </a:rPr>
                        <a:t>% of credit</a:t>
                      </a:r>
                      <a:r>
                        <a:rPr lang="en-US" altLang="en-US" sz="1400" baseline="0">
                          <a:solidFill>
                            <a:schemeClr val="tx1"/>
                          </a:solidFill>
                        </a:rPr>
                        <a:t> used</a:t>
                      </a:r>
                      <a:r>
                        <a:rPr lang="en-US" altLang="en-US" sz="140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400">
                        <a:solidFill>
                          <a:schemeClr val="tx1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>
                          <a:solidFill>
                            <a:schemeClr val="accent2"/>
                          </a:solidFill>
                        </a:rPr>
                        <a:t>Highly influential</a:t>
                      </a:r>
                      <a:endParaRPr lang="en-US" altLang="en-US" sz="1400">
                        <a:solidFill>
                          <a:schemeClr val="accent2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4135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17475" indent="0"/>
                      <a:r>
                        <a:rPr lang="en-US" altLang="en-US" sz="1400">
                          <a:solidFill>
                            <a:schemeClr val="tx1"/>
                          </a:solidFill>
                        </a:rPr>
                        <a:t>Total balances</a:t>
                      </a:r>
                      <a:r>
                        <a:rPr lang="en-US" altLang="en-US" sz="1400" baseline="0">
                          <a:solidFill>
                            <a:schemeClr val="tx1"/>
                          </a:solidFill>
                        </a:rPr>
                        <a:t>/debt</a:t>
                      </a:r>
                      <a:endParaRPr lang="en-US" sz="1400">
                        <a:solidFill>
                          <a:schemeClr val="tx1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>
                          <a:solidFill>
                            <a:schemeClr val="accent2"/>
                          </a:solidFill>
                        </a:rPr>
                        <a:t>Moderately influential</a:t>
                      </a:r>
                      <a:endParaRPr lang="en-US" sz="1400">
                        <a:solidFill>
                          <a:schemeClr val="accent2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5168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17475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>
                          <a:solidFill>
                            <a:schemeClr val="tx1"/>
                          </a:solidFill>
                        </a:rPr>
                        <a:t>Recent credit behavior and inquiries</a:t>
                      </a:r>
                      <a:endParaRPr lang="en-US" sz="1400">
                        <a:solidFill>
                          <a:schemeClr val="tx1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>
                          <a:solidFill>
                            <a:schemeClr val="accent2"/>
                          </a:solidFill>
                        </a:rPr>
                        <a:t>Less influential</a:t>
                      </a:r>
                      <a:endParaRPr lang="en-US" altLang="en-US" sz="1400">
                        <a:solidFill>
                          <a:schemeClr val="accent2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910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17475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chemeClr val="tx1"/>
                          </a:solidFill>
                        </a:rPr>
                        <a:t>Available credit</a:t>
                      </a:r>
                      <a:endParaRPr lang="en-US" sz="1400">
                        <a:solidFill>
                          <a:schemeClr val="tx1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>
                          <a:solidFill>
                            <a:schemeClr val="accent2"/>
                          </a:solidFill>
                        </a:rPr>
                        <a:t>Less influential</a:t>
                      </a:r>
                      <a:endParaRPr lang="en-US" altLang="en-US" sz="1400">
                        <a:solidFill>
                          <a:schemeClr val="accent2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9317850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888B18C3-653F-B27B-8944-B862138DC318}"/>
              </a:ext>
            </a:extLst>
          </p:cNvPr>
          <p:cNvSpPr/>
          <p:nvPr/>
        </p:nvSpPr>
        <p:spPr>
          <a:xfrm>
            <a:off x="926421" y="1802386"/>
            <a:ext cx="4758690" cy="6190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7C8653A-8054-C6DB-9007-6E24401270ED}"/>
              </a:ext>
            </a:extLst>
          </p:cNvPr>
          <p:cNvSpPr txBox="1">
            <a:spLocks/>
          </p:cNvSpPr>
          <p:nvPr/>
        </p:nvSpPr>
        <p:spPr>
          <a:xfrm>
            <a:off x="1233428" y="1886191"/>
            <a:ext cx="4144673" cy="53525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>
                <a:solidFill>
                  <a:schemeClr val="bg2"/>
                </a:solidFill>
                <a:latin typeface="Source Sans Pro Black" panose="020B0803030403020204" pitchFamily="34" charset="0"/>
                <a:ea typeface="Source Sans Pro Black" panose="020B0803030403020204" pitchFamily="34" charset="0"/>
              </a:rPr>
              <a:t>FICO®</a:t>
            </a:r>
            <a:endParaRPr lang="en-US" sz="2400">
              <a:solidFill>
                <a:schemeClr val="bg2"/>
              </a:solidFill>
              <a:latin typeface="+mj-lt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A92664E-FD18-7255-D7AA-730405383E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071107"/>
              </p:ext>
            </p:extLst>
          </p:nvPr>
        </p:nvGraphicFramePr>
        <p:xfrm>
          <a:off x="926421" y="2421449"/>
          <a:ext cx="4754880" cy="18542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942830">
                  <a:extLst>
                    <a:ext uri="{9D8B030D-6E8A-4147-A177-3AD203B41FA5}">
                      <a16:colId xmlns:a16="http://schemas.microsoft.com/office/drawing/2014/main" val="2623463749"/>
                    </a:ext>
                  </a:extLst>
                </a:gridCol>
                <a:gridCol w="1812050">
                  <a:extLst>
                    <a:ext uri="{9D8B030D-6E8A-4147-A177-3AD203B41FA5}">
                      <a16:colId xmlns:a16="http://schemas.microsoft.com/office/drawing/2014/main" val="15261588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117475" indent="0" algn="l"/>
                      <a:r>
                        <a:rPr lang="en-US" altLang="en-US" sz="1400" b="0">
                          <a:solidFill>
                            <a:schemeClr val="tx1"/>
                          </a:solidFill>
                          <a:latin typeface="+mn-lt"/>
                          <a:ea typeface="Source Sans Pro SemiBold" panose="020B0603030403020204" pitchFamily="34" charset="0"/>
                        </a:rPr>
                        <a:t>Past payment history </a:t>
                      </a:r>
                      <a:endParaRPr lang="en-US" sz="1400" b="0">
                        <a:solidFill>
                          <a:schemeClr val="tx1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en-US" sz="1400" b="0">
                          <a:solidFill>
                            <a:schemeClr val="accent2"/>
                          </a:solidFill>
                          <a:latin typeface="+mn-lt"/>
                          <a:ea typeface="Source Sans Pro SemiBold" panose="020B0603030403020204" pitchFamily="34" charset="0"/>
                        </a:rPr>
                        <a:t>35%</a:t>
                      </a:r>
                      <a:endParaRPr lang="en-US" sz="1400" b="0">
                        <a:solidFill>
                          <a:schemeClr val="accent2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776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17475" indent="0" algn="l"/>
                      <a:r>
                        <a:rPr lang="en-US" altLang="en-US" sz="1400" b="0">
                          <a:solidFill>
                            <a:schemeClr val="tx1"/>
                          </a:solidFill>
                          <a:latin typeface="+mn-lt"/>
                          <a:ea typeface="Source Sans Pro SemiBold" panose="020B0603030403020204" pitchFamily="34" charset="0"/>
                        </a:rPr>
                        <a:t>Outstanding debt</a:t>
                      </a:r>
                      <a:endParaRPr lang="en-US" sz="1400" b="0">
                        <a:solidFill>
                          <a:schemeClr val="tx1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0">
                          <a:solidFill>
                            <a:schemeClr val="accent2"/>
                          </a:solidFill>
                          <a:latin typeface="+mn-lt"/>
                          <a:ea typeface="Source Sans Pro SemiBold" panose="020B0603030403020204" pitchFamily="34" charset="0"/>
                        </a:rPr>
                        <a:t>30%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54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3972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17475" indent="0" algn="l"/>
                      <a:r>
                        <a:rPr lang="en-US" altLang="en-US" sz="1400" b="0">
                          <a:solidFill>
                            <a:schemeClr val="tx1"/>
                          </a:solidFill>
                          <a:latin typeface="+mn-lt"/>
                          <a:ea typeface="Source Sans Pro SemiBold" panose="020B0603030403020204" pitchFamily="34" charset="0"/>
                        </a:rPr>
                        <a:t>How long you have had credit</a:t>
                      </a:r>
                      <a:endParaRPr lang="en-US" sz="1400" b="0">
                        <a:solidFill>
                          <a:schemeClr val="tx1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0">
                          <a:solidFill>
                            <a:schemeClr val="accent2"/>
                          </a:solidFill>
                          <a:latin typeface="+mn-lt"/>
                          <a:ea typeface="Source Sans Pro SemiBold" panose="020B0603030403020204" pitchFamily="34" charset="0"/>
                        </a:rPr>
                        <a:t>15%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4135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17475" indent="0" algn="l"/>
                      <a:r>
                        <a:rPr lang="en-US" altLang="en-US" sz="1400" b="0">
                          <a:solidFill>
                            <a:schemeClr val="tx1"/>
                          </a:solidFill>
                          <a:latin typeface="+mn-lt"/>
                          <a:ea typeface="Source Sans Pro SemiBold" panose="020B0603030403020204" pitchFamily="34" charset="0"/>
                        </a:rPr>
                        <a:t>New applications for credit</a:t>
                      </a:r>
                      <a:endParaRPr lang="en-US" sz="1400" b="0">
                        <a:solidFill>
                          <a:schemeClr val="tx1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0">
                          <a:solidFill>
                            <a:schemeClr val="accent2"/>
                          </a:solidFill>
                          <a:latin typeface="+mn-lt"/>
                          <a:ea typeface="Source Sans Pro SemiBold" panose="020B0603030403020204" pitchFamily="34" charset="0"/>
                        </a:rPr>
                        <a:t>10%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5168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17475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0">
                          <a:solidFill>
                            <a:schemeClr val="tx1"/>
                          </a:solidFill>
                          <a:latin typeface="+mn-lt"/>
                          <a:ea typeface="Source Sans Pro SemiBold" panose="020B0603030403020204" pitchFamily="34" charset="0"/>
                        </a:rPr>
                        <a:t>Types of credit</a:t>
                      </a:r>
                      <a:endParaRPr lang="en-US" sz="1400" b="0">
                        <a:solidFill>
                          <a:schemeClr val="tx1"/>
                        </a:solidFill>
                        <a:latin typeface="+mn-lt"/>
                        <a:ea typeface="Source Sans Pro SemiBold" panose="020B0603030403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0">
                          <a:solidFill>
                            <a:schemeClr val="accent2"/>
                          </a:solidFill>
                          <a:latin typeface="+mn-lt"/>
                          <a:ea typeface="Source Sans Pro SemiBold" panose="020B0603030403020204" pitchFamily="34" charset="0"/>
                        </a:rPr>
                        <a:t>10%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9108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2067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ABD3F-7E8E-3EA3-0812-DF8B0D853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 Good Personal Credit Score?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5C8361F9-9199-218E-3489-AA321A4B4201}"/>
              </a:ext>
            </a:extLst>
          </p:cNvPr>
          <p:cNvSpPr/>
          <p:nvPr/>
        </p:nvSpPr>
        <p:spPr>
          <a:xfrm rot="16200000">
            <a:off x="5119132" y="-2495240"/>
            <a:ext cx="1085556" cy="9644243"/>
          </a:xfrm>
          <a:prstGeom prst="downArrow">
            <a:avLst>
              <a:gd name="adj1" fmla="val 70344"/>
              <a:gd name="adj2" fmla="val 78267"/>
            </a:avLst>
          </a:prstGeom>
          <a:gradFill flip="none" rotWithShape="1">
            <a:gsLst>
              <a:gs pos="100000">
                <a:schemeClr val="accent1">
                  <a:lumMod val="60000"/>
                  <a:lumOff val="40000"/>
                </a:schemeClr>
              </a:gs>
              <a:gs pos="46000">
                <a:schemeClr val="accent1">
                  <a:lumMod val="40000"/>
                  <a:lumOff val="60000"/>
                </a:schemeClr>
              </a:gs>
              <a:gs pos="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0230E4F-BFF8-453C-E16E-172F39BB2651}"/>
              </a:ext>
            </a:extLst>
          </p:cNvPr>
          <p:cNvSpPr txBox="1">
            <a:spLocks/>
          </p:cNvSpPr>
          <p:nvPr/>
        </p:nvSpPr>
        <p:spPr>
          <a:xfrm>
            <a:off x="7391393" y="2153124"/>
            <a:ext cx="1974722" cy="38776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Excellent Credit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99B7700-71B7-18E1-2B80-F94C016D08D7}"/>
              </a:ext>
            </a:extLst>
          </p:cNvPr>
          <p:cNvSpPr txBox="1">
            <a:spLocks/>
          </p:cNvSpPr>
          <p:nvPr/>
        </p:nvSpPr>
        <p:spPr>
          <a:xfrm>
            <a:off x="4213680" y="2153123"/>
            <a:ext cx="1974722" cy="38776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Fair Credit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E971BE2-6811-34A2-2860-AFA5EBB10D31}"/>
              </a:ext>
            </a:extLst>
          </p:cNvPr>
          <p:cNvSpPr txBox="1">
            <a:spLocks/>
          </p:cNvSpPr>
          <p:nvPr/>
        </p:nvSpPr>
        <p:spPr>
          <a:xfrm>
            <a:off x="968275" y="2147212"/>
            <a:ext cx="1974722" cy="38776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Poor Credit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FEBC6FE0-9B0A-3008-0484-CBE2F9DA2B6F}"/>
              </a:ext>
            </a:extLst>
          </p:cNvPr>
          <p:cNvSpPr txBox="1">
            <a:spLocks/>
          </p:cNvSpPr>
          <p:nvPr/>
        </p:nvSpPr>
        <p:spPr>
          <a:xfrm>
            <a:off x="1591220" y="2905970"/>
            <a:ext cx="2797558" cy="206444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600">
                <a:solidFill>
                  <a:schemeClr val="accent2"/>
                </a:solidFill>
              </a:rPr>
              <a:t>High-risk borrowers</a:t>
            </a:r>
          </a:p>
          <a:p>
            <a:pPr>
              <a:lnSpc>
                <a:spcPct val="150000"/>
              </a:lnSpc>
            </a:pPr>
            <a:r>
              <a:rPr lang="en-US" sz="1600">
                <a:solidFill>
                  <a:schemeClr val="accent2"/>
                </a:solidFill>
              </a:rPr>
              <a:t>More likely to be denied credit</a:t>
            </a:r>
          </a:p>
          <a:p>
            <a:pPr>
              <a:lnSpc>
                <a:spcPct val="150000"/>
              </a:lnSpc>
            </a:pPr>
            <a:r>
              <a:rPr lang="en-US" sz="1600">
                <a:solidFill>
                  <a:schemeClr val="accent2"/>
                </a:solidFill>
              </a:rPr>
              <a:t>If approved, may pay high interest rates</a:t>
            </a:r>
          </a:p>
        </p:txBody>
      </p:sp>
      <p:pic>
        <p:nvPicPr>
          <p:cNvPr id="10" name="Graphic 9" descr="Badge Follow with solid fill">
            <a:extLst>
              <a:ext uri="{FF2B5EF4-FFF2-40B4-BE49-F238E27FC236}">
                <a16:creationId xmlns:a16="http://schemas.microsoft.com/office/drawing/2014/main" id="{774173D1-612C-E19D-9516-1707A22F0D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70319" y="2981528"/>
            <a:ext cx="316149" cy="316149"/>
          </a:xfrm>
          <a:prstGeom prst="rect">
            <a:avLst/>
          </a:prstGeom>
        </p:spPr>
      </p:pic>
      <p:pic>
        <p:nvPicPr>
          <p:cNvPr id="12" name="Graphic 11" descr="Badge Unfollow with solid fill">
            <a:extLst>
              <a:ext uri="{FF2B5EF4-FFF2-40B4-BE49-F238E27FC236}">
                <a16:creationId xmlns:a16="http://schemas.microsoft.com/office/drawing/2014/main" id="{592E5EF7-0984-A5D8-7809-199E05895DF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75071" y="2981529"/>
            <a:ext cx="316149" cy="316149"/>
          </a:xfrm>
          <a:prstGeom prst="rect">
            <a:avLst/>
          </a:prstGeom>
        </p:spPr>
      </p:pic>
      <p:pic>
        <p:nvPicPr>
          <p:cNvPr id="13" name="Graphic 12" descr="Badge Unfollow with solid fill">
            <a:extLst>
              <a:ext uri="{FF2B5EF4-FFF2-40B4-BE49-F238E27FC236}">
                <a16:creationId xmlns:a16="http://schemas.microsoft.com/office/drawing/2014/main" id="{AE8453F0-6699-5374-867A-AF99C62A524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75071" y="3479863"/>
            <a:ext cx="316149" cy="316149"/>
          </a:xfrm>
          <a:prstGeom prst="rect">
            <a:avLst/>
          </a:prstGeom>
        </p:spPr>
      </p:pic>
      <p:pic>
        <p:nvPicPr>
          <p:cNvPr id="14" name="Graphic 13" descr="Badge Unfollow with solid fill">
            <a:extLst>
              <a:ext uri="{FF2B5EF4-FFF2-40B4-BE49-F238E27FC236}">
                <a16:creationId xmlns:a16="http://schemas.microsoft.com/office/drawing/2014/main" id="{007E2866-FA6C-36A1-07D6-A6B9661BAD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75071" y="3978197"/>
            <a:ext cx="316149" cy="316149"/>
          </a:xfrm>
          <a:prstGeom prst="rect">
            <a:avLst/>
          </a:prstGeom>
        </p:spPr>
      </p:pic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68F3B8D7-2DE1-34FD-0F0B-E434113E83A2}"/>
              </a:ext>
            </a:extLst>
          </p:cNvPr>
          <p:cNvSpPr txBox="1">
            <a:spLocks/>
          </p:cNvSpPr>
          <p:nvPr/>
        </p:nvSpPr>
        <p:spPr>
          <a:xfrm>
            <a:off x="7686471" y="2869660"/>
            <a:ext cx="2797558" cy="206444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600">
                <a:solidFill>
                  <a:schemeClr val="accent2"/>
                </a:solidFill>
              </a:rPr>
              <a:t>Low-risk borrowers</a:t>
            </a:r>
          </a:p>
          <a:p>
            <a:pPr>
              <a:lnSpc>
                <a:spcPct val="150000"/>
              </a:lnSpc>
            </a:pPr>
            <a:r>
              <a:rPr lang="en-US" sz="1600">
                <a:solidFill>
                  <a:schemeClr val="accent2"/>
                </a:solidFill>
              </a:rPr>
              <a:t>Eligible for the best rates and terms on credit products</a:t>
            </a:r>
          </a:p>
        </p:txBody>
      </p:sp>
      <p:pic>
        <p:nvPicPr>
          <p:cNvPr id="16" name="Graphic 15" descr="Badge Follow with solid fill">
            <a:extLst>
              <a:ext uri="{FF2B5EF4-FFF2-40B4-BE49-F238E27FC236}">
                <a16:creationId xmlns:a16="http://schemas.microsoft.com/office/drawing/2014/main" id="{A52670E2-6681-049F-6FCC-CA7C34BE85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391393" y="3477639"/>
            <a:ext cx="316149" cy="316149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79F45FB-2867-4A40-7A29-FC47F3BE1083}"/>
              </a:ext>
            </a:extLst>
          </p:cNvPr>
          <p:cNvCxnSpPr>
            <a:cxnSpLocks/>
          </p:cNvCxnSpPr>
          <p:nvPr/>
        </p:nvCxnSpPr>
        <p:spPr>
          <a:xfrm>
            <a:off x="1332691" y="4914654"/>
            <a:ext cx="906617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A6D92CF-F5FA-CA93-8053-6A3102AD62AE}"/>
              </a:ext>
            </a:extLst>
          </p:cNvPr>
          <p:cNvCxnSpPr>
            <a:cxnSpLocks/>
          </p:cNvCxnSpPr>
          <p:nvPr/>
        </p:nvCxnSpPr>
        <p:spPr>
          <a:xfrm>
            <a:off x="1332691" y="4914654"/>
            <a:ext cx="0" cy="1534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D5BC308-C4A7-4F16-051C-8DD145364ABC}"/>
              </a:ext>
            </a:extLst>
          </p:cNvPr>
          <p:cNvCxnSpPr>
            <a:cxnSpLocks/>
          </p:cNvCxnSpPr>
          <p:nvPr/>
        </p:nvCxnSpPr>
        <p:spPr>
          <a:xfrm>
            <a:off x="2156594" y="4914654"/>
            <a:ext cx="0" cy="1534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656F095-8765-53BF-D304-28AF55894BCC}"/>
              </a:ext>
            </a:extLst>
          </p:cNvPr>
          <p:cNvCxnSpPr>
            <a:cxnSpLocks/>
          </p:cNvCxnSpPr>
          <p:nvPr/>
        </p:nvCxnSpPr>
        <p:spPr>
          <a:xfrm>
            <a:off x="2980497" y="4914654"/>
            <a:ext cx="0" cy="1534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CD438B4-DD83-5671-7DA1-A68D73A39D36}"/>
              </a:ext>
            </a:extLst>
          </p:cNvPr>
          <p:cNvCxnSpPr>
            <a:cxnSpLocks/>
          </p:cNvCxnSpPr>
          <p:nvPr/>
        </p:nvCxnSpPr>
        <p:spPr>
          <a:xfrm>
            <a:off x="3804400" y="4914654"/>
            <a:ext cx="0" cy="1534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123ACCF-0F48-F70E-7111-92C6F59A9898}"/>
              </a:ext>
            </a:extLst>
          </p:cNvPr>
          <p:cNvCxnSpPr>
            <a:cxnSpLocks/>
          </p:cNvCxnSpPr>
          <p:nvPr/>
        </p:nvCxnSpPr>
        <p:spPr>
          <a:xfrm>
            <a:off x="4628303" y="4914654"/>
            <a:ext cx="0" cy="1534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5783058-52F0-E2D7-944E-F226382F5FB1}"/>
              </a:ext>
            </a:extLst>
          </p:cNvPr>
          <p:cNvCxnSpPr>
            <a:cxnSpLocks/>
          </p:cNvCxnSpPr>
          <p:nvPr/>
        </p:nvCxnSpPr>
        <p:spPr>
          <a:xfrm>
            <a:off x="5452206" y="4914654"/>
            <a:ext cx="0" cy="1534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039EA47-6252-E255-0D17-4244DE120C08}"/>
              </a:ext>
            </a:extLst>
          </p:cNvPr>
          <p:cNvCxnSpPr>
            <a:cxnSpLocks/>
          </p:cNvCxnSpPr>
          <p:nvPr/>
        </p:nvCxnSpPr>
        <p:spPr>
          <a:xfrm>
            <a:off x="6276109" y="4914654"/>
            <a:ext cx="0" cy="1534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B2057CC-D417-B320-74BE-8BC2EFF47FF1}"/>
              </a:ext>
            </a:extLst>
          </p:cNvPr>
          <p:cNvCxnSpPr>
            <a:cxnSpLocks/>
          </p:cNvCxnSpPr>
          <p:nvPr/>
        </p:nvCxnSpPr>
        <p:spPr>
          <a:xfrm>
            <a:off x="7100012" y="4914654"/>
            <a:ext cx="0" cy="1534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1BC6649-BD8B-CAD0-3F4E-62DC37C6A287}"/>
              </a:ext>
            </a:extLst>
          </p:cNvPr>
          <p:cNvCxnSpPr>
            <a:cxnSpLocks/>
          </p:cNvCxnSpPr>
          <p:nvPr/>
        </p:nvCxnSpPr>
        <p:spPr>
          <a:xfrm>
            <a:off x="7923915" y="4914654"/>
            <a:ext cx="0" cy="1534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362AFE2-28C7-A85B-828B-D924B4B29EA3}"/>
              </a:ext>
            </a:extLst>
          </p:cNvPr>
          <p:cNvCxnSpPr>
            <a:cxnSpLocks/>
          </p:cNvCxnSpPr>
          <p:nvPr/>
        </p:nvCxnSpPr>
        <p:spPr>
          <a:xfrm>
            <a:off x="8747818" y="4914654"/>
            <a:ext cx="0" cy="1534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7FFEAB8E-2CFE-75FE-C851-559F0FFED0BB}"/>
              </a:ext>
            </a:extLst>
          </p:cNvPr>
          <p:cNvCxnSpPr>
            <a:cxnSpLocks/>
          </p:cNvCxnSpPr>
          <p:nvPr/>
        </p:nvCxnSpPr>
        <p:spPr>
          <a:xfrm>
            <a:off x="9571721" y="4914654"/>
            <a:ext cx="0" cy="1534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8431567-D1AC-219B-B3EC-A897C0250498}"/>
              </a:ext>
            </a:extLst>
          </p:cNvPr>
          <p:cNvCxnSpPr>
            <a:cxnSpLocks/>
          </p:cNvCxnSpPr>
          <p:nvPr/>
        </p:nvCxnSpPr>
        <p:spPr>
          <a:xfrm>
            <a:off x="10395627" y="4914654"/>
            <a:ext cx="0" cy="15345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4929BD39-F1D1-259C-1338-C0A5A9B6403D}"/>
              </a:ext>
            </a:extLst>
          </p:cNvPr>
          <p:cNvSpPr txBox="1">
            <a:spLocks/>
          </p:cNvSpPr>
          <p:nvPr/>
        </p:nvSpPr>
        <p:spPr>
          <a:xfrm>
            <a:off x="968275" y="5147198"/>
            <a:ext cx="728832" cy="38776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300</a:t>
            </a: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E9495EAA-C2C3-8EA0-00A4-BF6B078A59EB}"/>
              </a:ext>
            </a:extLst>
          </p:cNvPr>
          <p:cNvSpPr txBox="1">
            <a:spLocks/>
          </p:cNvSpPr>
          <p:nvPr/>
        </p:nvSpPr>
        <p:spPr>
          <a:xfrm>
            <a:off x="1792178" y="5147198"/>
            <a:ext cx="728832" cy="38776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350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5157A1D9-AB97-0F69-1888-156F33216FF5}"/>
              </a:ext>
            </a:extLst>
          </p:cNvPr>
          <p:cNvSpPr txBox="1">
            <a:spLocks/>
          </p:cNvSpPr>
          <p:nvPr/>
        </p:nvSpPr>
        <p:spPr>
          <a:xfrm>
            <a:off x="2620575" y="5147198"/>
            <a:ext cx="728832" cy="38776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400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1C3BB1BC-DD1F-D8AC-73DD-7D2262B92FBC}"/>
              </a:ext>
            </a:extLst>
          </p:cNvPr>
          <p:cNvSpPr txBox="1">
            <a:spLocks/>
          </p:cNvSpPr>
          <p:nvPr/>
        </p:nvSpPr>
        <p:spPr>
          <a:xfrm>
            <a:off x="3444478" y="5147198"/>
            <a:ext cx="728832" cy="38776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450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F903BF94-A773-4440-7DF5-8F55964CD9B0}"/>
              </a:ext>
            </a:extLst>
          </p:cNvPr>
          <p:cNvSpPr txBox="1">
            <a:spLocks/>
          </p:cNvSpPr>
          <p:nvPr/>
        </p:nvSpPr>
        <p:spPr>
          <a:xfrm>
            <a:off x="4287980" y="5143086"/>
            <a:ext cx="728832" cy="38776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500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03A6CFEB-8808-72EA-942B-097D8AB8B1C6}"/>
              </a:ext>
            </a:extLst>
          </p:cNvPr>
          <p:cNvSpPr txBox="1">
            <a:spLocks/>
          </p:cNvSpPr>
          <p:nvPr/>
        </p:nvSpPr>
        <p:spPr>
          <a:xfrm>
            <a:off x="5111883" y="5143086"/>
            <a:ext cx="728832" cy="38776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550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6D52F51D-7860-8FA5-96E1-451588D2DA89}"/>
              </a:ext>
            </a:extLst>
          </p:cNvPr>
          <p:cNvSpPr txBox="1">
            <a:spLocks/>
          </p:cNvSpPr>
          <p:nvPr/>
        </p:nvSpPr>
        <p:spPr>
          <a:xfrm>
            <a:off x="5940280" y="5143086"/>
            <a:ext cx="728832" cy="38776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600</a:t>
            </a:r>
          </a:p>
        </p:txBody>
      </p:sp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8AF2CD13-7811-0B31-9E8F-616DD01F7C3B}"/>
              </a:ext>
            </a:extLst>
          </p:cNvPr>
          <p:cNvSpPr txBox="1">
            <a:spLocks/>
          </p:cNvSpPr>
          <p:nvPr/>
        </p:nvSpPr>
        <p:spPr>
          <a:xfrm>
            <a:off x="6764183" y="5143086"/>
            <a:ext cx="728832" cy="38776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650</a:t>
            </a:r>
          </a:p>
        </p:txBody>
      </p:sp>
      <p:sp>
        <p:nvSpPr>
          <p:cNvPr id="43" name="Text Placeholder 2">
            <a:extLst>
              <a:ext uri="{FF2B5EF4-FFF2-40B4-BE49-F238E27FC236}">
                <a16:creationId xmlns:a16="http://schemas.microsoft.com/office/drawing/2014/main" id="{88ED6132-B9A7-16FD-8180-D1918F45318A}"/>
              </a:ext>
            </a:extLst>
          </p:cNvPr>
          <p:cNvSpPr txBox="1">
            <a:spLocks/>
          </p:cNvSpPr>
          <p:nvPr/>
        </p:nvSpPr>
        <p:spPr>
          <a:xfrm>
            <a:off x="7555008" y="5143086"/>
            <a:ext cx="728832" cy="38776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700</a:t>
            </a:r>
          </a:p>
        </p:txBody>
      </p:sp>
      <p:sp>
        <p:nvSpPr>
          <p:cNvPr id="44" name="Text Placeholder 2">
            <a:extLst>
              <a:ext uri="{FF2B5EF4-FFF2-40B4-BE49-F238E27FC236}">
                <a16:creationId xmlns:a16="http://schemas.microsoft.com/office/drawing/2014/main" id="{3AEB122A-A283-B490-A50B-40AF65E54BB6}"/>
              </a:ext>
            </a:extLst>
          </p:cNvPr>
          <p:cNvSpPr txBox="1">
            <a:spLocks/>
          </p:cNvSpPr>
          <p:nvPr/>
        </p:nvSpPr>
        <p:spPr>
          <a:xfrm>
            <a:off x="8378911" y="5143086"/>
            <a:ext cx="728832" cy="38776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750</a:t>
            </a:r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E01D87D9-D44E-CDBB-B4C2-C6BD0498C9EF}"/>
              </a:ext>
            </a:extLst>
          </p:cNvPr>
          <p:cNvSpPr txBox="1">
            <a:spLocks/>
          </p:cNvSpPr>
          <p:nvPr/>
        </p:nvSpPr>
        <p:spPr>
          <a:xfrm>
            <a:off x="9207308" y="5143086"/>
            <a:ext cx="728832" cy="38776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800</a:t>
            </a:r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3299FF45-FF8E-D4CC-C168-DC15C1870AB9}"/>
              </a:ext>
            </a:extLst>
          </p:cNvPr>
          <p:cNvSpPr txBox="1">
            <a:spLocks/>
          </p:cNvSpPr>
          <p:nvPr/>
        </p:nvSpPr>
        <p:spPr>
          <a:xfrm>
            <a:off x="10031211" y="5143086"/>
            <a:ext cx="728832" cy="38776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600" b="1">
                <a:solidFill>
                  <a:schemeClr val="accent2"/>
                </a:solidFill>
              </a:rPr>
              <a:t>850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60FA8-623E-07DC-007E-60E0C5E374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8640" y="1332170"/>
            <a:ext cx="9846987" cy="447522"/>
          </a:xfrm>
        </p:spPr>
        <p:txBody>
          <a:bodyPr/>
          <a:lstStyle/>
          <a:p>
            <a:pPr algn="ctr">
              <a:buClr>
                <a:schemeClr val="tx2"/>
              </a:buClr>
              <a:buSzPct val="90000"/>
            </a:pPr>
            <a:r>
              <a:rPr lang="en-US" sz="2000" b="1"/>
              <a:t>A typical credit score will range from 300 to 850.</a:t>
            </a:r>
          </a:p>
        </p:txBody>
      </p:sp>
    </p:spTree>
    <p:extLst>
      <p:ext uri="{BB962C8B-B14F-4D97-AF65-F5344CB8AC3E}">
        <p14:creationId xmlns:p14="http://schemas.microsoft.com/office/powerpoint/2010/main" val="1730156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CC5F6-0F4C-81FC-C050-B106BF6A9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247" y="587016"/>
            <a:ext cx="10400153" cy="1004718"/>
          </a:xfrm>
        </p:spPr>
        <p:txBody>
          <a:bodyPr/>
          <a:lstStyle/>
          <a:p>
            <a:r>
              <a:rPr lang="en-US"/>
              <a:t>Personal Versus Business Credit Reports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0E4A0DA-047C-EEE1-E17E-AC955B492CFF}"/>
              </a:ext>
            </a:extLst>
          </p:cNvPr>
          <p:cNvSpPr/>
          <p:nvPr/>
        </p:nvSpPr>
        <p:spPr>
          <a:xfrm>
            <a:off x="1586809" y="1512221"/>
            <a:ext cx="4553010" cy="41272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874700F-466B-13D3-FFC6-1DD97FBBA898}"/>
              </a:ext>
            </a:extLst>
          </p:cNvPr>
          <p:cNvSpPr/>
          <p:nvPr/>
        </p:nvSpPr>
        <p:spPr>
          <a:xfrm>
            <a:off x="1586809" y="4275350"/>
            <a:ext cx="4551722" cy="787636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07A5D25-0535-CD60-B3F8-F3E48DC896DB}"/>
              </a:ext>
            </a:extLst>
          </p:cNvPr>
          <p:cNvSpPr/>
          <p:nvPr/>
        </p:nvSpPr>
        <p:spPr>
          <a:xfrm>
            <a:off x="1586810" y="3255623"/>
            <a:ext cx="4551722" cy="562503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DE1BFF70-5D71-9B12-B032-E2BE62CD0232}"/>
              </a:ext>
            </a:extLst>
          </p:cNvPr>
          <p:cNvSpPr txBox="1">
            <a:spLocks/>
          </p:cNvSpPr>
          <p:nvPr/>
        </p:nvSpPr>
        <p:spPr>
          <a:xfrm>
            <a:off x="2300346" y="3604582"/>
            <a:ext cx="3039584" cy="1597385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ctr" rtl="0" eaLnBrk="1" fontAlgn="ctr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i="0" u="none" strike="noStrike" kern="1200">
                <a:solidFill>
                  <a:schemeClr val="tx2">
                    <a:lumMod val="20000"/>
                    <a:lumOff val="80000"/>
                  </a:schemeClr>
                </a:solidFill>
                <a:effectLst/>
                <a:ea typeface="Source Sans Pro SemiBold" panose="020B0603030403020204" pitchFamily="34" charset="0"/>
              </a:rPr>
              <a:t>Credit History</a:t>
            </a:r>
            <a:endParaRPr lang="en-US" sz="1800" i="0" u="none" strike="noStrike">
              <a:solidFill>
                <a:schemeClr val="tx2">
                  <a:lumMod val="20000"/>
                  <a:lumOff val="80000"/>
                </a:schemeClr>
              </a:solidFill>
              <a:effectLst/>
            </a:endParaRPr>
          </a:p>
          <a:p>
            <a:pPr marL="0" algn="ctr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1600">
                <a:solidFill>
                  <a:schemeClr val="accent2"/>
                </a:solidFill>
                <a:ea typeface="Source Sans Pro SemiBold" panose="020B0603030403020204" pitchFamily="34" charset="0"/>
              </a:rPr>
            </a:br>
            <a:br>
              <a:rPr lang="en-US" sz="1600">
                <a:solidFill>
                  <a:schemeClr val="accent2"/>
                </a:solidFill>
                <a:ea typeface="Source Sans Pro SemiBold" panose="020B0603030403020204" pitchFamily="34" charset="0"/>
              </a:rPr>
            </a:br>
            <a:r>
              <a:rPr lang="en-US" sz="1600">
                <a:solidFill>
                  <a:schemeClr val="accent2"/>
                </a:solidFill>
                <a:ea typeface="Source Sans Pro SemiBold" panose="020B0603030403020204" pitchFamily="34" charset="0"/>
              </a:rPr>
              <a:t> </a:t>
            </a:r>
            <a:endParaRPr lang="en-US" sz="1600" i="0" u="none" strike="noStrike">
              <a:solidFill>
                <a:schemeClr val="tx2">
                  <a:lumMod val="20000"/>
                  <a:lumOff val="80000"/>
                </a:schemeClr>
              </a:solidFill>
              <a:effectLst/>
            </a:endParaRPr>
          </a:p>
          <a:p>
            <a:pPr marL="0" algn="ctr" rtl="0" eaLnBrk="1" fontAlgn="ctr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i="0" u="none" strike="noStrike" kern="1200">
                <a:solidFill>
                  <a:schemeClr val="tx2">
                    <a:lumMod val="20000"/>
                    <a:lumOff val="80000"/>
                  </a:schemeClr>
                </a:solidFill>
                <a:effectLst/>
                <a:ea typeface="Source Sans Pro SemiBold" panose="020B0603030403020204" pitchFamily="34" charset="0"/>
              </a:rPr>
              <a:t>Public</a:t>
            </a:r>
            <a:r>
              <a:rPr lang="en-US" sz="1800" i="0" u="none" strike="noStrike" kern="1200" baseline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ea typeface="Source Sans Pro SemiBold" panose="020B0603030403020204" pitchFamily="34" charset="0"/>
              </a:rPr>
              <a:t> Record Information</a:t>
            </a:r>
            <a:endParaRPr lang="en-US" sz="1800" i="0" u="none" strike="noStrike">
              <a:solidFill>
                <a:schemeClr val="tx2">
                  <a:lumMod val="20000"/>
                  <a:lumOff val="80000"/>
                </a:schemeClr>
              </a:solidFill>
              <a:effectLst/>
            </a:endParaRP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04A8949D-AFB4-0EEB-229D-3BFD33CDC1A0}"/>
              </a:ext>
            </a:extLst>
          </p:cNvPr>
          <p:cNvSpPr txBox="1">
            <a:spLocks/>
          </p:cNvSpPr>
          <p:nvPr/>
        </p:nvSpPr>
        <p:spPr>
          <a:xfrm>
            <a:off x="1967323" y="2272275"/>
            <a:ext cx="3705632" cy="53525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>
                <a:solidFill>
                  <a:schemeClr val="bg2"/>
                </a:solidFill>
                <a:latin typeface="Source Sans Pro Black"/>
                <a:ea typeface="Source Sans Pro Black"/>
              </a:rPr>
              <a:t>PERSONAL</a:t>
            </a:r>
            <a:br>
              <a:rPr lang="en-US" sz="2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</a:br>
            <a:r>
              <a:rPr lang="en-US" sz="2000" b="1" dirty="0">
                <a:solidFill>
                  <a:schemeClr val="bg2"/>
                </a:solidFill>
                <a:latin typeface="+mj-lt"/>
              </a:rPr>
              <a:t>CREDIT REPORT</a:t>
            </a:r>
            <a:endParaRPr lang="en-US" dirty="0">
              <a:solidFill>
                <a:schemeClr val="bg2"/>
              </a:solidFill>
              <a:ea typeface="Source Sans Pro"/>
            </a:endParaRP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7264EBFA-6775-ED1A-FDFD-3E803208FD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36307" y="1704661"/>
            <a:ext cx="567664" cy="47367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A897390-D384-C142-702A-BC2798627373}"/>
              </a:ext>
            </a:extLst>
          </p:cNvPr>
          <p:cNvSpPr/>
          <p:nvPr/>
        </p:nvSpPr>
        <p:spPr>
          <a:xfrm>
            <a:off x="6096000" y="1512223"/>
            <a:ext cx="4639363" cy="41272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E0E135E-BAF3-2080-8357-D723AF4D79BE}"/>
              </a:ext>
            </a:extLst>
          </p:cNvPr>
          <p:cNvSpPr txBox="1">
            <a:spLocks/>
          </p:cNvSpPr>
          <p:nvPr/>
        </p:nvSpPr>
        <p:spPr>
          <a:xfrm>
            <a:off x="6476831" y="2272275"/>
            <a:ext cx="3877700" cy="535259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chemeClr val="tx1"/>
                </a:solidFill>
                <a:latin typeface="Source Sans Pro Black"/>
                <a:ea typeface="Source Sans Pro Black"/>
              </a:rPr>
              <a:t>BUSINESS</a:t>
            </a:r>
            <a:br>
              <a:rPr lang="en-US" sz="2000" b="1" dirty="0">
                <a:latin typeface="Source Sans Pro Black" panose="020B0803030403020204" pitchFamily="34" charset="0"/>
                <a:ea typeface="Source Sans Pro Black" panose="020B0803030403020204" pitchFamily="34" charset="0"/>
              </a:rPr>
            </a:br>
            <a:r>
              <a:rPr lang="en-US" sz="2000">
                <a:solidFill>
                  <a:schemeClr val="tx1"/>
                </a:solidFill>
                <a:latin typeface="+mj-lt"/>
              </a:rPr>
              <a:t>CREDIT REPORT</a:t>
            </a:r>
            <a:endParaRPr lang="en-US">
              <a:solidFill>
                <a:schemeClr val="tx1"/>
              </a:solidFill>
            </a:endParaRPr>
          </a:p>
        </p:txBody>
      </p:sp>
      <p:pic>
        <p:nvPicPr>
          <p:cNvPr id="22" name="Graphic 21">
            <a:extLst>
              <a:ext uri="{FF2B5EF4-FFF2-40B4-BE49-F238E27FC236}">
                <a16:creationId xmlns:a16="http://schemas.microsoft.com/office/drawing/2014/main" id="{36DECC4D-BAFA-E0E3-6014-94CFA42E9E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097938" y="1690094"/>
            <a:ext cx="635487" cy="399552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B470104-8FBB-FF28-612A-7C61EFE23DE9}"/>
              </a:ext>
            </a:extLst>
          </p:cNvPr>
          <p:cNvSpPr/>
          <p:nvPr/>
        </p:nvSpPr>
        <p:spPr>
          <a:xfrm>
            <a:off x="6095999" y="4278783"/>
            <a:ext cx="4639364" cy="7876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2C0F2DE-F53E-E3AA-6CCE-80E781677148}"/>
              </a:ext>
            </a:extLst>
          </p:cNvPr>
          <p:cNvSpPr/>
          <p:nvPr/>
        </p:nvSpPr>
        <p:spPr>
          <a:xfrm>
            <a:off x="6095999" y="3259056"/>
            <a:ext cx="4639364" cy="56250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0A12229F-07A1-DB61-4C7C-4D9A3247B87B}"/>
              </a:ext>
            </a:extLst>
          </p:cNvPr>
          <p:cNvSpPr txBox="1">
            <a:spLocks/>
          </p:cNvSpPr>
          <p:nvPr/>
        </p:nvSpPr>
        <p:spPr>
          <a:xfrm>
            <a:off x="6528037" y="3083998"/>
            <a:ext cx="3775288" cy="231785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ctr" rtl="0" eaLnBrk="1" fontAlgn="ctr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i="0" u="none" strike="noStrike" kern="1200">
                <a:solidFill>
                  <a:schemeClr val="accent2"/>
                </a:solidFill>
                <a:effectLst/>
                <a:ea typeface="Source Sans Pro SemiBold" panose="020B0603030403020204" pitchFamily="34" charset="0"/>
              </a:rPr>
              <a:t>Business</a:t>
            </a:r>
            <a:r>
              <a:rPr lang="en-US" sz="1800" i="0" u="none" strike="noStrike" kern="1200" baseline="0">
                <a:solidFill>
                  <a:schemeClr val="accent2"/>
                </a:solidFill>
                <a:effectLst/>
                <a:ea typeface="Source Sans Pro SemiBold" panose="020B0603030403020204" pitchFamily="34" charset="0"/>
              </a:rPr>
              <a:t> </a:t>
            </a:r>
            <a:r>
              <a:rPr lang="en-US" sz="1800" i="0" u="none" strike="noStrike" kern="1200">
                <a:solidFill>
                  <a:schemeClr val="accent2"/>
                </a:solidFill>
                <a:effectLst/>
                <a:ea typeface="Source Sans Pro SemiBold" panose="020B0603030403020204" pitchFamily="34" charset="0"/>
              </a:rPr>
              <a:t>Identifying</a:t>
            </a:r>
            <a:r>
              <a:rPr lang="en-US" sz="1800" i="0" u="none" strike="noStrike" kern="1200" baseline="0">
                <a:solidFill>
                  <a:schemeClr val="accent2"/>
                </a:solidFill>
                <a:effectLst/>
                <a:ea typeface="Source Sans Pro SemiBold" panose="020B0603030403020204" pitchFamily="34" charset="0"/>
              </a:rPr>
              <a:t> Information</a:t>
            </a:r>
          </a:p>
          <a:p>
            <a:pPr marL="0" algn="ctr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i="0" u="none" strike="noStrike" kern="1200">
                <a:solidFill>
                  <a:schemeClr val="accent2"/>
                </a:solidFill>
                <a:effectLst/>
                <a:ea typeface="Source Sans Pro SemiBold" panose="020B0603030403020204" pitchFamily="34" charset="0"/>
              </a:rPr>
              <a:t> </a:t>
            </a:r>
            <a:endParaRPr lang="en-US" sz="1600" i="0" u="none" strike="noStrike">
              <a:solidFill>
                <a:schemeClr val="accent2"/>
              </a:solidFill>
              <a:effectLst/>
            </a:endParaRPr>
          </a:p>
          <a:p>
            <a:pPr marL="0" algn="ctr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i="0" u="none" strike="noStrike" kern="1200">
                <a:solidFill>
                  <a:schemeClr val="accent2"/>
                </a:solidFill>
                <a:effectLst/>
                <a:ea typeface="Source Sans Pro SemiBold" panose="020B0603030403020204" pitchFamily="34" charset="0"/>
              </a:rPr>
              <a:t>Business Credit History</a:t>
            </a:r>
            <a:br>
              <a:rPr lang="en-US" sz="1600" i="0" u="none" strike="noStrike" kern="1200">
                <a:solidFill>
                  <a:schemeClr val="accent2"/>
                </a:solidFill>
                <a:effectLst/>
                <a:ea typeface="Source Sans Pro SemiBold" panose="020B0603030403020204" pitchFamily="34" charset="0"/>
              </a:rPr>
            </a:br>
            <a:r>
              <a:rPr lang="en-US" sz="1600" i="0" u="none" strike="noStrike" kern="1200">
                <a:solidFill>
                  <a:schemeClr val="accent2"/>
                </a:solidFill>
                <a:effectLst/>
                <a:ea typeface="Source Sans Pro SemiBold" panose="020B0603030403020204" pitchFamily="34" charset="0"/>
              </a:rPr>
              <a:t> </a:t>
            </a:r>
            <a:endParaRPr lang="en-US" sz="1600" i="0" u="none" strike="noStrike">
              <a:solidFill>
                <a:schemeClr val="accent2"/>
              </a:solidFill>
              <a:effectLst/>
            </a:endParaRPr>
          </a:p>
          <a:p>
            <a:pPr marL="0" algn="ctr" rtl="0" eaLnBrk="1" fontAlgn="ctr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i="0" u="none" strike="noStrike" kern="1200">
                <a:solidFill>
                  <a:schemeClr val="accent2"/>
                </a:solidFill>
                <a:effectLst/>
                <a:ea typeface="Source Sans Pro SemiBold" panose="020B0603030403020204" pitchFamily="34" charset="0"/>
              </a:rPr>
              <a:t>Business Background, Registration, and Financial Information</a:t>
            </a:r>
          </a:p>
          <a:p>
            <a:pPr marL="0" algn="ctr" rtl="0" eaLnBrk="1" fontAlgn="ctr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i="0" u="none" strike="noStrike" kern="1200">
                <a:solidFill>
                  <a:schemeClr val="accent2"/>
                </a:solidFill>
                <a:effectLst/>
                <a:ea typeface="Source Sans Pro SemiBold" panose="020B0603030403020204" pitchFamily="34" charset="0"/>
              </a:rPr>
              <a:t>Public</a:t>
            </a:r>
            <a:r>
              <a:rPr lang="en-US" sz="1800" i="0" u="none" strike="noStrike" kern="1200" baseline="0">
                <a:solidFill>
                  <a:schemeClr val="accent2"/>
                </a:solidFill>
                <a:effectLst/>
                <a:ea typeface="Source Sans Pro SemiBold" panose="020B0603030403020204" pitchFamily="34" charset="0"/>
              </a:rPr>
              <a:t> Record Information</a:t>
            </a:r>
            <a:endParaRPr lang="en-US" sz="1800" i="0" u="none" strike="noStrike">
              <a:solidFill>
                <a:schemeClr val="accent2"/>
              </a:solidFill>
              <a:effectLst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2ED0762-02DC-1016-A373-3A9B81E36DC7}"/>
              </a:ext>
            </a:extLst>
          </p:cNvPr>
          <p:cNvSpPr/>
          <p:nvPr/>
        </p:nvSpPr>
        <p:spPr>
          <a:xfrm>
            <a:off x="5613617" y="2876832"/>
            <a:ext cx="914400" cy="9144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71707ECB-0E77-1290-FF27-37BBF6928B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91162" y="3133792"/>
            <a:ext cx="1174864" cy="349679"/>
          </a:xfrm>
        </p:spPr>
        <p:txBody>
          <a:bodyPr/>
          <a:lstStyle/>
          <a:p>
            <a:pPr algn="ctr"/>
            <a:r>
              <a:rPr lang="en-US" b="1">
                <a:solidFill>
                  <a:schemeClr val="bg2"/>
                </a:solidFill>
              </a:rPr>
              <a:t>VS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C04F7D-E2D4-2C1E-4C57-9F68D22AF002}"/>
              </a:ext>
            </a:extLst>
          </p:cNvPr>
          <p:cNvSpPr txBox="1"/>
          <p:nvPr/>
        </p:nvSpPr>
        <p:spPr>
          <a:xfrm>
            <a:off x="2502694" y="4229521"/>
            <a:ext cx="25968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ctr" rtl="0" eaLnBrk="1" fontAlgn="ctr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i="0" u="none" strike="noStrike" kern="1200">
                <a:solidFill>
                  <a:schemeClr val="tx2">
                    <a:lumMod val="20000"/>
                    <a:lumOff val="80000"/>
                  </a:schemeClr>
                </a:solidFill>
                <a:effectLst/>
                <a:ea typeface="Source Sans Pro SemiBold" panose="020B0603030403020204" pitchFamily="34" charset="0"/>
              </a:rPr>
              <a:t>Inquiries</a:t>
            </a:r>
            <a:r>
              <a:rPr lang="en-US" i="0" u="none" strike="noStrike" kern="1200">
                <a:solidFill>
                  <a:schemeClr val="accent2"/>
                </a:solidFill>
                <a:effectLst/>
                <a:ea typeface="Source Sans Pro SemiBold" panose="020B0603030403020204" pitchFamily="34" charset="0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2A499D-A187-303B-7E39-8495A4C57185}"/>
              </a:ext>
            </a:extLst>
          </p:cNvPr>
          <p:cNvSpPr txBox="1"/>
          <p:nvPr/>
        </p:nvSpPr>
        <p:spPr>
          <a:xfrm>
            <a:off x="2860158" y="3558863"/>
            <a:ext cx="1913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9A103E-218A-73ED-10D8-9146CE9BDE84}"/>
              </a:ext>
            </a:extLst>
          </p:cNvPr>
          <p:cNvSpPr txBox="1"/>
          <p:nvPr/>
        </p:nvSpPr>
        <p:spPr>
          <a:xfrm>
            <a:off x="752250" y="3035300"/>
            <a:ext cx="609777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ctr" rtl="0" eaLnBrk="1" fontAlgn="ctr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i="0" u="none" strike="noStrike" kern="1200">
                <a:solidFill>
                  <a:schemeClr val="tx2">
                    <a:lumMod val="20000"/>
                    <a:lumOff val="80000"/>
                  </a:schemeClr>
                </a:solidFill>
                <a:effectLst/>
                <a:ea typeface="Source Sans Pro SemiBold" panose="020B0603030403020204" pitchFamily="34" charset="0"/>
              </a:rPr>
              <a:t>Personal</a:t>
            </a:r>
            <a:r>
              <a:rPr lang="en-US" sz="1800" i="0" u="none" strike="noStrike" kern="1200" baseline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ea typeface="Source Sans Pro SemiBold" panose="020B0603030403020204" pitchFamily="34" charset="0"/>
              </a:rPr>
              <a:t> </a:t>
            </a:r>
            <a:r>
              <a:rPr lang="en-US" sz="1800" i="0" u="none" strike="noStrike" kern="1200">
                <a:solidFill>
                  <a:schemeClr val="tx2">
                    <a:lumMod val="20000"/>
                    <a:lumOff val="80000"/>
                  </a:schemeClr>
                </a:solidFill>
                <a:effectLst/>
                <a:ea typeface="Source Sans Pro SemiBold" panose="020B0603030403020204" pitchFamily="34" charset="0"/>
              </a:rPr>
              <a:t>Identifying</a:t>
            </a:r>
            <a:r>
              <a:rPr lang="en-US" sz="1800" i="0" u="none" strike="noStrike" kern="1200" baseline="0">
                <a:solidFill>
                  <a:schemeClr val="tx2">
                    <a:lumMod val="20000"/>
                    <a:lumOff val="80000"/>
                  </a:schemeClr>
                </a:solidFill>
                <a:effectLst/>
                <a:ea typeface="Source Sans Pro SemiBold" panose="020B0603030403020204" pitchFamily="34" charset="0"/>
              </a:rPr>
              <a:t> Information</a:t>
            </a:r>
            <a:endParaRPr lang="en-US" sz="1800" i="0" u="none" strike="noStrike">
              <a:solidFill>
                <a:schemeClr val="tx2">
                  <a:lumMod val="20000"/>
                  <a:lumOff val="8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63323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EC474-6F19-22FA-1AF0-1E6A03A57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Major Players in Business Reporting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63244CF-DD0B-87F1-260A-06B13421D9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284217"/>
              </p:ext>
            </p:extLst>
          </p:nvPr>
        </p:nvGraphicFramePr>
        <p:xfrm>
          <a:off x="1219168" y="2148492"/>
          <a:ext cx="9306160" cy="28346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502334">
                  <a:extLst>
                    <a:ext uri="{9D8B030D-6E8A-4147-A177-3AD203B41FA5}">
                      <a16:colId xmlns:a16="http://schemas.microsoft.com/office/drawing/2014/main" val="2623463749"/>
                    </a:ext>
                  </a:extLst>
                </a:gridCol>
                <a:gridCol w="6803826">
                  <a:extLst>
                    <a:ext uri="{9D8B030D-6E8A-4147-A177-3AD203B41FA5}">
                      <a16:colId xmlns:a16="http://schemas.microsoft.com/office/drawing/2014/main" val="1526158853"/>
                    </a:ext>
                  </a:extLst>
                </a:gridCol>
              </a:tblGrid>
              <a:tr h="941598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>
                          <a:solidFill>
                            <a:schemeClr val="bg2"/>
                          </a:solidFill>
                          <a:latin typeface="Source Sans Pro SemiBold" panose="020B0603030403020204" pitchFamily="34" charset="0"/>
                          <a:ea typeface="Source Sans Pro SemiBold" panose="020B0603030403020204" pitchFamily="34" charset="0"/>
                        </a:rPr>
                        <a:t>Dun</a:t>
                      </a:r>
                      <a:r>
                        <a:rPr lang="en-US" sz="2000" b="0" i="0" baseline="0">
                          <a:solidFill>
                            <a:schemeClr val="bg2"/>
                          </a:solidFill>
                          <a:latin typeface="Source Sans Pro SemiBold" panose="020B0603030403020204" pitchFamily="34" charset="0"/>
                          <a:ea typeface="Source Sans Pro SemiBold" panose="020B0603030403020204" pitchFamily="34" charset="0"/>
                        </a:rPr>
                        <a:t> &amp; Bradstreet (D&amp;B)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sz="2000" b="0" i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Focus is on how</a:t>
                      </a:r>
                      <a:r>
                        <a:rPr lang="en-US" sz="2000" b="0" i="0" baseline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your business interacts with vendors and suppliers (trade credit performance)</a:t>
                      </a:r>
                      <a:endParaRPr lang="en-US" sz="2000" b="0" i="0">
                        <a:solidFill>
                          <a:schemeClr val="accent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776704"/>
                  </a:ext>
                </a:extLst>
              </a:tr>
              <a:tr h="951444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>
                          <a:solidFill>
                            <a:schemeClr val="bg2"/>
                          </a:solidFill>
                          <a:latin typeface="Source Sans Pro SemiBold" panose="020B0603030403020204" pitchFamily="34" charset="0"/>
                          <a:ea typeface="Source Sans Pro SemiBold" panose="020B0603030403020204" pitchFamily="34" charset="0"/>
                        </a:rPr>
                        <a:t>Equifax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sz="2000" b="0" i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Focus is on how</a:t>
                      </a:r>
                      <a:r>
                        <a:rPr lang="en-US" sz="2000" b="0" i="0" baseline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your business has managed business lines of credit and loans</a:t>
                      </a:r>
                      <a:endParaRPr lang="en-US" sz="2000" b="0" i="0">
                        <a:solidFill>
                          <a:schemeClr val="accent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972492"/>
                  </a:ext>
                </a:extLst>
              </a:tr>
              <a:tr h="941598"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>
                          <a:solidFill>
                            <a:schemeClr val="bg2"/>
                          </a:solidFill>
                          <a:latin typeface="Source Sans Pro SemiBold" panose="020B0603030403020204" pitchFamily="34" charset="0"/>
                          <a:ea typeface="Source Sans Pro SemiBold" panose="020B0603030403020204" pitchFamily="34" charset="0"/>
                        </a:rPr>
                        <a:t>Experian Business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233363" indent="0" algn="l"/>
                      <a:r>
                        <a:rPr lang="en-US" sz="2000" b="0" i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Focus is on </a:t>
                      </a:r>
                      <a:r>
                        <a:rPr lang="en-US" sz="2000" b="0" i="0" baseline="0">
                          <a:solidFill>
                            <a:schemeClr val="accent2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credit information from both lenders and business vendors</a:t>
                      </a:r>
                      <a:endParaRPr lang="en-US" sz="2000" b="0" i="0">
                        <a:solidFill>
                          <a:schemeClr val="accent2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4135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760360"/>
      </p:ext>
    </p:extLst>
  </p:cSld>
  <p:clrMapOvr>
    <a:masterClrMapping/>
  </p:clrMapOvr>
</p:sld>
</file>

<file path=ppt/theme/theme1.xml><?xml version="1.0" encoding="utf-8"?>
<a:theme xmlns:a="http://schemas.openxmlformats.org/drawingml/2006/main" name="1_Header slide 1">
  <a:themeElements>
    <a:clrScheme name="SBA Color palette">
      <a:dk1>
        <a:srgbClr val="002E6D"/>
      </a:dk1>
      <a:lt1>
        <a:srgbClr val="CC0000"/>
      </a:lt1>
      <a:dk2>
        <a:srgbClr val="969696"/>
      </a:dk2>
      <a:lt2>
        <a:srgbClr val="FFFFFF"/>
      </a:lt2>
      <a:accent1>
        <a:srgbClr val="007DBC"/>
      </a:accent1>
      <a:accent2>
        <a:srgbClr val="000000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7DBC"/>
      </a:hlink>
      <a:folHlink>
        <a:srgbClr val="223369"/>
      </a:folHlink>
    </a:clrScheme>
    <a:fontScheme name="SBA Fonts">
      <a:majorFont>
        <a:latin typeface="Source Sans Pro SemiBol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DF13F9866BD94A8CEF494A73DECA58" ma:contentTypeVersion="8" ma:contentTypeDescription="Create a new document." ma:contentTypeScope="" ma:versionID="de57ffb3c9d5ec3122f6614050e83af9">
  <xsd:schema xmlns:xsd="http://www.w3.org/2001/XMLSchema" xmlns:xs="http://www.w3.org/2001/XMLSchema" xmlns:p="http://schemas.microsoft.com/office/2006/metadata/properties" xmlns:ns2="ceeec463-522e-4203-b829-bab6e7ebce26" targetNamespace="http://schemas.microsoft.com/office/2006/metadata/properties" ma:root="true" ma:fieldsID="5a8e11dd356d938d1b9b28b1b9ca8528" ns2:_="">
    <xsd:import namespace="ceeec463-522e-4203-b829-bab6e7ebce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ec463-522e-4203-b829-bab6e7ebce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46D946-2652-4DCB-92A6-72CCB6B435C4}">
  <ds:schemaRefs>
    <ds:schemaRef ds:uri="http://purl.org/dc/dcmitype/"/>
    <ds:schemaRef ds:uri="http://purl.org/dc/elements/1.1/"/>
    <ds:schemaRef ds:uri="ceeec463-522e-4203-b829-bab6e7ebce26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EEED2F5-1BEC-48CC-881E-DDDD10411F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59C664-300A-47F9-9B1B-7CE39D118E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eec463-522e-4203-b829-bab6e7ebce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7270</TotalTime>
  <Words>1052</Words>
  <Application>Microsoft Office PowerPoint</Application>
  <PresentationFormat>Widescreen</PresentationFormat>
  <Paragraphs>191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Aptos</vt:lpstr>
      <vt:lpstr>Arial</vt:lpstr>
      <vt:lpstr>Courier New</vt:lpstr>
      <vt:lpstr>Segoe UI</vt:lpstr>
      <vt:lpstr>Source Sans Pro</vt:lpstr>
      <vt:lpstr>Source Sans Pro Black</vt:lpstr>
      <vt:lpstr>Source Sans Pro SemiBold</vt:lpstr>
      <vt:lpstr>SourceSansPro-Bold</vt:lpstr>
      <vt:lpstr>Wingdings 3</vt:lpstr>
      <vt:lpstr>1_Header slide 1</vt:lpstr>
      <vt:lpstr> Presented by the SBA Seattle District Office</vt:lpstr>
      <vt:lpstr>PowerPoint Presentation</vt:lpstr>
      <vt:lpstr>Understanding Your Credit</vt:lpstr>
      <vt:lpstr>The Personal and Business Credit Spectrum</vt:lpstr>
      <vt:lpstr>What Is a Personal Credit Score?</vt:lpstr>
      <vt:lpstr>FICO® Score and VantageScore® Factors</vt:lpstr>
      <vt:lpstr>What Is a Good Personal Credit Score?</vt:lpstr>
      <vt:lpstr>Personal Versus Business Credit Reports</vt:lpstr>
      <vt:lpstr>The Major Players in Business Reporting</vt:lpstr>
      <vt:lpstr>What Information Do Business Credit Reports Contain?</vt:lpstr>
      <vt:lpstr>Establishing Business Credit</vt:lpstr>
      <vt:lpstr>Best Practices for Strong Business Credit</vt:lpstr>
      <vt:lpstr>The Five Cs of Credit</vt:lpstr>
      <vt:lpstr>Pitching Your Business to a Lender</vt:lpstr>
      <vt:lpstr>What’s Your Pitch?</vt:lpstr>
      <vt:lpstr>Questions</vt:lpstr>
      <vt:lpstr>   Questions?  Janie Sacco Outreach and Marketing Specialist janie.sacco@sba.gov (206) 553-7050</vt:lpstr>
      <vt:lpstr>How are we doing? Please take a minute to let us know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Business Loan Symposium</dc:title>
  <dc:creator>Le, Ly T.</dc:creator>
  <cp:lastModifiedBy>Sacco, Janie E.</cp:lastModifiedBy>
  <cp:revision>14</cp:revision>
  <cp:lastPrinted>2025-08-28T23:16:57Z</cp:lastPrinted>
  <dcterms:created xsi:type="dcterms:W3CDTF">2024-05-30T16:02:23Z</dcterms:created>
  <dcterms:modified xsi:type="dcterms:W3CDTF">2025-09-11T23:19:38Z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0x0101001FDF13F9866BD94A8CEF494A73DECA58</vt:lpwstr>
  </property>
  <property fmtid="{D5CDD505-2E9C-101B-9397-08002B2CF9AE}" pid="3" name="Order">
    <vt:r8>12000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  <property fmtid="{D5CDD505-2E9C-101B-9397-08002B2CF9AE}" pid="11" name="_SourceUrl">
    <vt:lpwstr/>
  </property>
  <property fmtid="{D5CDD505-2E9C-101B-9397-08002B2CF9AE}" pid="12" name="_SharedFileIndex">
    <vt:lpwstr/>
  </property>
</Properties>
</file>