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6" r:id="rId2"/>
    <p:sldMasterId id="2147483652" r:id="rId3"/>
    <p:sldMasterId id="2147483664" r:id="rId4"/>
  </p:sldMasterIdLst>
  <p:notesMasterIdLst>
    <p:notesMasterId r:id="rId29"/>
  </p:notesMasterIdLst>
  <p:handoutMasterIdLst>
    <p:handoutMasterId r:id="rId30"/>
  </p:handoutMasterIdLst>
  <p:sldIdLst>
    <p:sldId id="256" r:id="rId5"/>
    <p:sldId id="264" r:id="rId6"/>
    <p:sldId id="257" r:id="rId7"/>
    <p:sldId id="259" r:id="rId8"/>
    <p:sldId id="269" r:id="rId9"/>
    <p:sldId id="265" r:id="rId10"/>
    <p:sldId id="258" r:id="rId11"/>
    <p:sldId id="283" r:id="rId12"/>
    <p:sldId id="270" r:id="rId13"/>
    <p:sldId id="284" r:id="rId14"/>
    <p:sldId id="272" r:id="rId15"/>
    <p:sldId id="285" r:id="rId16"/>
    <p:sldId id="273" r:id="rId17"/>
    <p:sldId id="294" r:id="rId18"/>
    <p:sldId id="296" r:id="rId19"/>
    <p:sldId id="281" r:id="rId20"/>
    <p:sldId id="282" r:id="rId21"/>
    <p:sldId id="271" r:id="rId22"/>
    <p:sldId id="297" r:id="rId23"/>
    <p:sldId id="295" r:id="rId24"/>
    <p:sldId id="280" r:id="rId25"/>
    <p:sldId id="287" r:id="rId26"/>
    <p:sldId id="266"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12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203AEE-E4C9-47BE-9BCD-9DF5ED20A244}" v="7" dt="2025-08-08T20:42:29.3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varScale="1">
        <p:scale>
          <a:sx n="51" d="100"/>
          <a:sy n="51" d="100"/>
        </p:scale>
        <p:origin x="1008" y="4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5" d="100"/>
          <a:sy n="85" d="100"/>
        </p:scale>
        <p:origin x="388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A86816-25DB-4155-B78F-7663A85968F0}" type="datetimeFigureOut">
              <a:rPr lang="en-US" smtClean="0"/>
              <a:t>9/18/2025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6AFEB4-C490-4C17-BABA-A6FB36C9E69D}" type="slidenum">
              <a:rPr lang="en-US" smtClean="0"/>
              <a:t>‹#›</a:t>
            </a:fld>
            <a:endParaRPr lang="en-US"/>
          </a:p>
        </p:txBody>
      </p:sp>
    </p:spTree>
    <p:extLst>
      <p:ext uri="{BB962C8B-B14F-4D97-AF65-F5344CB8AC3E}">
        <p14:creationId xmlns:p14="http://schemas.microsoft.com/office/powerpoint/2010/main" val="1636289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1DE67F-85BD-4C03-8185-571BF479AC52}" type="datetimeFigureOut">
              <a:rPr lang="en-US" smtClean="0"/>
              <a:pPr/>
              <a:t>9/18/2025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742C8B-07CC-4D21-B325-BFFE46DC8D88}" type="slidenum">
              <a:rPr lang="en-US" smtClean="0"/>
              <a:pPr/>
              <a:t>‹#›</a:t>
            </a:fld>
            <a:endParaRPr lang="en-US"/>
          </a:p>
        </p:txBody>
      </p:sp>
    </p:spTree>
    <p:extLst>
      <p:ext uri="{BB962C8B-B14F-4D97-AF65-F5344CB8AC3E}">
        <p14:creationId xmlns:p14="http://schemas.microsoft.com/office/powerpoint/2010/main" val="4261324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Title:  Accounting Fundamentals and Tools.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Description: Join us for a workshop designed to demystify accounting for small business owners.  In this course you will learn about the importance of accounting to a business, review some accounting basics, and will even have the opportunity to see a live demo of an accounting system. Whether you are new to accounting or need a refresher, this workshop will leave a with a better understanding of small business accounting.  </a:t>
            </a:r>
            <a:r>
              <a:rPr lang="en-US" sz="1200" kern="1200">
                <a:solidFill>
                  <a:schemeClr val="tx1"/>
                </a:solidFill>
                <a:effectLst/>
                <a:latin typeface="+mn-lt"/>
                <a:ea typeface="+mn-ea"/>
                <a:cs typeface="+mn-cs"/>
              </a:rPr>
              <a:t>No prior experience required – just bring your curiosity and questions. </a:t>
            </a:r>
          </a:p>
          <a:p>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1</a:t>
            </a:fld>
            <a:endParaRPr lang="en-US"/>
          </a:p>
        </p:txBody>
      </p:sp>
    </p:spTree>
    <p:extLst>
      <p:ext uri="{BB962C8B-B14F-4D97-AF65-F5344CB8AC3E}">
        <p14:creationId xmlns:p14="http://schemas.microsoft.com/office/powerpoint/2010/main" val="1159395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your questions will vary.  You all have your own unique situation and things that matter to you.  Questions around what behaviors inspire trust in you.  My viewpoint on trustworthy behaviors will be different from yours.  Other questions to consider How familiar are they with your industry? How do they like to work?  How do they envision the flow of information?  What are their keys to a successful client relationship?  Are there certain must have’s that you need?   What are your needs?  What are your deal breakers? I have a link at the bottom of this slide with more details on how to look into hiring an accountant. </a:t>
            </a:r>
          </a:p>
        </p:txBody>
      </p:sp>
      <p:sp>
        <p:nvSpPr>
          <p:cNvPr id="4" name="Slide Number Placeholder 3"/>
          <p:cNvSpPr>
            <a:spLocks noGrp="1"/>
          </p:cNvSpPr>
          <p:nvPr>
            <p:ph type="sldNum" sz="quarter" idx="5"/>
          </p:nvPr>
        </p:nvSpPr>
        <p:spPr/>
        <p:txBody>
          <a:bodyPr/>
          <a:lstStyle/>
          <a:p>
            <a:fld id="{E9742C8B-07CC-4D21-B325-BFFE46DC8D88}" type="slidenum">
              <a:rPr lang="en-US" smtClean="0"/>
              <a:pPr/>
              <a:t>12</a:t>
            </a:fld>
            <a:endParaRPr lang="en-US"/>
          </a:p>
        </p:txBody>
      </p:sp>
    </p:spTree>
    <p:extLst>
      <p:ext uri="{BB962C8B-B14F-4D97-AF65-F5344CB8AC3E}">
        <p14:creationId xmlns:p14="http://schemas.microsoft.com/office/powerpoint/2010/main" val="310157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you’ve decided to outsource your bookkeeping.  You still can’t just abandon your business to someone else.  That is the fastest way to get yourself in trouble either because you leave the functioning and operating of your business in someone else’s hands and they don’t have the same view point, same interests, nor the same investment in your business as you do.  You as the business owner still bears the legal risk, they don’t.  This is also a way to open the door to the risk of fraud.  When someone, whether they are an employee or a hired bookkeeper, senses that you aren’t tracking or you are an absentee owner, they know they could easily take advantage of you, steal from you and take your money. Just because you hired someone to handle your books, it is not a time to be passive. This is your baby.  The operation of your business is your  sole responsibility and you alone bear the legal responsibility for your business. You’ve outsourced your books, and when your bookkeeper produces reports.  You review them.  You use your logic to compare what the reports say versus what your sense is for your business’ activity</a:t>
            </a:r>
          </a:p>
        </p:txBody>
      </p:sp>
      <p:sp>
        <p:nvSpPr>
          <p:cNvPr id="4" name="Slide Number Placeholder 3"/>
          <p:cNvSpPr>
            <a:spLocks noGrp="1"/>
          </p:cNvSpPr>
          <p:nvPr>
            <p:ph type="sldNum" sz="quarter" idx="5"/>
          </p:nvPr>
        </p:nvSpPr>
        <p:spPr/>
        <p:txBody>
          <a:bodyPr/>
          <a:lstStyle/>
          <a:p>
            <a:fld id="{E9742C8B-07CC-4D21-B325-BFFE46DC8D88}" type="slidenum">
              <a:rPr lang="en-US" smtClean="0"/>
              <a:pPr/>
              <a:t>13</a:t>
            </a:fld>
            <a:endParaRPr lang="en-US"/>
          </a:p>
        </p:txBody>
      </p:sp>
    </p:spTree>
    <p:extLst>
      <p:ext uri="{BB962C8B-B14F-4D97-AF65-F5344CB8AC3E}">
        <p14:creationId xmlns:p14="http://schemas.microsoft.com/office/powerpoint/2010/main" val="4188272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system can offer all of these things, but if you don’t use it properly then you may not be able to realize these benefits.  QB – Sales Tax Report, if do not use Invoicing, this report will be $0, and you will have to go to plan B.</a:t>
            </a:r>
          </a:p>
        </p:txBody>
      </p:sp>
      <p:sp>
        <p:nvSpPr>
          <p:cNvPr id="4" name="Slide Number Placeholder 3"/>
          <p:cNvSpPr>
            <a:spLocks noGrp="1"/>
          </p:cNvSpPr>
          <p:nvPr>
            <p:ph type="sldNum" sz="quarter" idx="5"/>
          </p:nvPr>
        </p:nvSpPr>
        <p:spPr/>
        <p:txBody>
          <a:bodyPr/>
          <a:lstStyle/>
          <a:p>
            <a:fld id="{E9742C8B-07CC-4D21-B325-BFFE46DC8D88}" type="slidenum">
              <a:rPr lang="en-US" smtClean="0"/>
              <a:pPr/>
              <a:t>16</a:t>
            </a:fld>
            <a:endParaRPr lang="en-US"/>
          </a:p>
        </p:txBody>
      </p:sp>
    </p:spTree>
    <p:extLst>
      <p:ext uri="{BB962C8B-B14F-4D97-AF65-F5344CB8AC3E}">
        <p14:creationId xmlns:p14="http://schemas.microsoft.com/office/powerpoint/2010/main" val="1624169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Website to Merchant processors to Payment Processors to Bank to Accounting System</a:t>
            </a:r>
          </a:p>
          <a:p>
            <a:r>
              <a:rPr lang="en-US" dirty="0"/>
              <a:t>Is it scalable?   Custom fields available?  More Custom Fields than the base model</a:t>
            </a:r>
          </a:p>
        </p:txBody>
      </p:sp>
      <p:sp>
        <p:nvSpPr>
          <p:cNvPr id="4" name="Slide Number Placeholder 3"/>
          <p:cNvSpPr>
            <a:spLocks noGrp="1"/>
          </p:cNvSpPr>
          <p:nvPr>
            <p:ph type="sldNum" sz="quarter" idx="5"/>
          </p:nvPr>
        </p:nvSpPr>
        <p:spPr/>
        <p:txBody>
          <a:bodyPr/>
          <a:lstStyle/>
          <a:p>
            <a:fld id="{E9742C8B-07CC-4D21-B325-BFFE46DC8D88}" type="slidenum">
              <a:rPr lang="en-US" smtClean="0"/>
              <a:pPr/>
              <a:t>17</a:t>
            </a:fld>
            <a:endParaRPr lang="en-US"/>
          </a:p>
        </p:txBody>
      </p:sp>
    </p:spTree>
    <p:extLst>
      <p:ext uri="{BB962C8B-B14F-4D97-AF65-F5344CB8AC3E}">
        <p14:creationId xmlns:p14="http://schemas.microsoft.com/office/powerpoint/2010/main" val="30619935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listing, and I included the links for each of these for your convenience on the PPT.  </a:t>
            </a:r>
          </a:p>
        </p:txBody>
      </p:sp>
      <p:sp>
        <p:nvSpPr>
          <p:cNvPr id="4" name="Slide Number Placeholder 3"/>
          <p:cNvSpPr>
            <a:spLocks noGrp="1"/>
          </p:cNvSpPr>
          <p:nvPr>
            <p:ph type="sldNum" sz="quarter" idx="5"/>
          </p:nvPr>
        </p:nvSpPr>
        <p:spPr/>
        <p:txBody>
          <a:bodyPr/>
          <a:lstStyle/>
          <a:p>
            <a:fld id="{E9742C8B-07CC-4D21-B325-BFFE46DC8D88}" type="slidenum">
              <a:rPr lang="en-US" smtClean="0"/>
              <a:pPr/>
              <a:t>18</a:t>
            </a:fld>
            <a:endParaRPr lang="en-US"/>
          </a:p>
        </p:txBody>
      </p:sp>
    </p:spTree>
    <p:extLst>
      <p:ext uri="{BB962C8B-B14F-4D97-AF65-F5344CB8AC3E}">
        <p14:creationId xmlns:p14="http://schemas.microsoft.com/office/powerpoint/2010/main" val="16570206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Here we are, to summarize the flow of information and the accounting cycle. Review each point of transaction.  Each one of these boxes is a point to evaluate and establish procedures around for your specific business.   Every business is different, so your systems and procedures will look different than another business. </a:t>
            </a:r>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21</a:t>
            </a:fld>
            <a:endParaRPr lang="en-US"/>
          </a:p>
        </p:txBody>
      </p:sp>
    </p:spTree>
    <p:extLst>
      <p:ext uri="{BB962C8B-B14F-4D97-AF65-F5344CB8AC3E}">
        <p14:creationId xmlns:p14="http://schemas.microsoft.com/office/powerpoint/2010/main" val="1886861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2</a:t>
            </a:fld>
            <a:endParaRPr lang="en-US"/>
          </a:p>
        </p:txBody>
      </p:sp>
    </p:spTree>
    <p:extLst>
      <p:ext uri="{BB962C8B-B14F-4D97-AF65-F5344CB8AC3E}">
        <p14:creationId xmlns:p14="http://schemas.microsoft.com/office/powerpoint/2010/main" val="2033895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everything today will be high</a:t>
            </a:r>
            <a:r>
              <a:rPr lang="en-US" baseline="0" dirty="0"/>
              <a:t> level.  If you want to get into specifics, then you will want to consult with your lawyer, your CPA or your business advisor for additional advise. </a:t>
            </a:r>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3</a:t>
            </a:fld>
            <a:endParaRPr lang="en-US"/>
          </a:p>
        </p:txBody>
      </p:sp>
    </p:spTree>
    <p:extLst>
      <p:ext uri="{BB962C8B-B14F-4D97-AF65-F5344CB8AC3E}">
        <p14:creationId xmlns:p14="http://schemas.microsoft.com/office/powerpoint/2010/main" val="2034542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Debits, Credits </a:t>
            </a:r>
            <a:r>
              <a:rPr lang="en-US" sz="1200" kern="1200" dirty="0">
                <a:solidFill>
                  <a:schemeClr val="tx1"/>
                </a:solidFill>
                <a:effectLst/>
                <a:latin typeface="+mn-lt"/>
                <a:ea typeface="+mn-ea"/>
                <a:cs typeface="+mn-cs"/>
              </a:rPr>
              <a:t>&amp; Demos – Oh My!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this class you will learn about the importance of accounting to your business, review some accounting basics, and go through a demonstration of an Accounting System.  </a:t>
            </a:r>
          </a:p>
          <a:p>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4</a:t>
            </a:fld>
            <a:endParaRPr lang="en-US"/>
          </a:p>
        </p:txBody>
      </p:sp>
    </p:spTree>
    <p:extLst>
      <p:ext uri="{BB962C8B-B14F-4D97-AF65-F5344CB8AC3E}">
        <p14:creationId xmlns:p14="http://schemas.microsoft.com/office/powerpoint/2010/main" val="11041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anyone have any thoughts about why accounting is important?</a:t>
            </a:r>
          </a:p>
        </p:txBody>
      </p:sp>
      <p:sp>
        <p:nvSpPr>
          <p:cNvPr id="4" name="Slide Number Placeholder 3"/>
          <p:cNvSpPr>
            <a:spLocks noGrp="1"/>
          </p:cNvSpPr>
          <p:nvPr>
            <p:ph type="sldNum" sz="quarter" idx="5"/>
          </p:nvPr>
        </p:nvSpPr>
        <p:spPr/>
        <p:txBody>
          <a:bodyPr/>
          <a:lstStyle/>
          <a:p>
            <a:fld id="{E9742C8B-07CC-4D21-B325-BFFE46DC8D88}" type="slidenum">
              <a:rPr lang="en-US" smtClean="0"/>
              <a:pPr/>
              <a:t>5</a:t>
            </a:fld>
            <a:endParaRPr lang="en-US"/>
          </a:p>
        </p:txBody>
      </p:sp>
    </p:spTree>
    <p:extLst>
      <p:ext uri="{BB962C8B-B14F-4D97-AF65-F5344CB8AC3E}">
        <p14:creationId xmlns:p14="http://schemas.microsoft.com/office/powerpoint/2010/main" val="1547006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 go into business to make money, support ourselves and build a business of value.  If we use dollars as our language, then we need some kind of system and/or structure to report out using dollars to communicate our success. </a:t>
            </a:r>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6</a:t>
            </a:fld>
            <a:endParaRPr lang="en-US"/>
          </a:p>
        </p:txBody>
      </p:sp>
    </p:spTree>
    <p:extLst>
      <p:ext uri="{BB962C8B-B14F-4D97-AF65-F5344CB8AC3E}">
        <p14:creationId xmlns:p14="http://schemas.microsoft.com/office/powerpoint/2010/main" val="2555187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we need that data?  Why does it matter?  Because we have stakeholders who have a vested interest in our business’ performance.</a:t>
            </a:r>
          </a:p>
          <a:p>
            <a:endParaRPr lang="en-US" dirty="0"/>
          </a:p>
          <a:p>
            <a:endParaRPr lang="en-US" dirty="0"/>
          </a:p>
          <a:p>
            <a:pPr marL="171450" indent="-171450">
              <a:buFont typeface="Arial" panose="020B0604020202020204" pitchFamily="34" charset="0"/>
              <a:buChar char="•"/>
            </a:pPr>
            <a:r>
              <a:rPr lang="en-US" dirty="0"/>
              <a:t>You the business owner</a:t>
            </a:r>
          </a:p>
          <a:p>
            <a:pPr marL="171450" indent="-171450">
              <a:buFont typeface="Arial" panose="020B0604020202020204" pitchFamily="34" charset="0"/>
              <a:buChar char="•"/>
            </a:pPr>
            <a:r>
              <a:rPr lang="en-US" dirty="0"/>
              <a:t>Lender</a:t>
            </a:r>
          </a:p>
          <a:p>
            <a:pPr marL="171450" indent="-171450">
              <a:buFont typeface="Arial" panose="020B0604020202020204" pitchFamily="34" charset="0"/>
              <a:buChar char="•"/>
            </a:pPr>
            <a:r>
              <a:rPr lang="en-US" dirty="0"/>
              <a:t>Investor</a:t>
            </a:r>
          </a:p>
          <a:p>
            <a:pPr marL="171450" indent="-171450">
              <a:buFont typeface="Arial" panose="020B0604020202020204" pitchFamily="34" charset="0"/>
              <a:buChar char="•"/>
            </a:pPr>
            <a:r>
              <a:rPr lang="en-US" dirty="0"/>
              <a:t>Government/Taxing Authorities</a:t>
            </a:r>
          </a:p>
          <a:p>
            <a:pPr marL="171450" indent="-171450">
              <a:buFont typeface="Arial" panose="020B0604020202020204" pitchFamily="34" charset="0"/>
              <a:buChar char="•"/>
            </a:pPr>
            <a:r>
              <a:rPr lang="en-US" dirty="0"/>
              <a:t>Auditors!</a:t>
            </a:r>
          </a:p>
          <a:p>
            <a:pPr marL="171450" indent="-171450">
              <a:buFont typeface="Arial" panose="020B0604020202020204" pitchFamily="34" charset="0"/>
              <a:buChar char="•"/>
            </a:pPr>
            <a:endParaRPr lang="en-US" dirty="0"/>
          </a:p>
          <a:p>
            <a:r>
              <a:rPr lang="en-US" dirty="0"/>
              <a:t>Filing a Tax Return. . .  If you have a good accounting system with strong procedures in place, filing your taxes doesn’t have to be that hard or overwhelming.  If you use it right, and collect accurate data.  GIGO Principle.  Pound on the ins, pound on the system, and you don’t have to worry about the outs.   You still review the outputs (your reports), to validate the accuracy, but the hard work is on the ins and the system.  Once you have validated that your reports are accurate, then the reporting is easier. Using QB as a bank register versus using their invoicing system.  </a:t>
            </a:r>
          </a:p>
        </p:txBody>
      </p:sp>
      <p:sp>
        <p:nvSpPr>
          <p:cNvPr id="4" name="Slide Number Placeholder 3"/>
          <p:cNvSpPr>
            <a:spLocks noGrp="1"/>
          </p:cNvSpPr>
          <p:nvPr>
            <p:ph type="sldNum" sz="quarter" idx="5"/>
          </p:nvPr>
        </p:nvSpPr>
        <p:spPr/>
        <p:txBody>
          <a:bodyPr/>
          <a:lstStyle/>
          <a:p>
            <a:fld id="{E9742C8B-07CC-4D21-B325-BFFE46DC8D88}" type="slidenum">
              <a:rPr lang="en-US" smtClean="0"/>
              <a:pPr/>
              <a:t>7</a:t>
            </a:fld>
            <a:endParaRPr lang="en-US"/>
          </a:p>
        </p:txBody>
      </p:sp>
    </p:spTree>
    <p:extLst>
      <p:ext uri="{BB962C8B-B14F-4D97-AF65-F5344CB8AC3E}">
        <p14:creationId xmlns:p14="http://schemas.microsoft.com/office/powerpoint/2010/main" val="2764237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Depending on  if you have the room and space to do it?  What is your comfort with numbers, your interest in bookkeeping, is it in your wheelhouse?  Some have a trauma around math and numbers, and have panic attack at the thought  of doing the bookkeeping. And if you have decided that it is not within your wheelhouse, then you can choose a Bookkeeper or an Accountant to handle them for you. </a:t>
            </a:r>
          </a:p>
          <a:p>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9</a:t>
            </a:fld>
            <a:endParaRPr lang="en-US"/>
          </a:p>
        </p:txBody>
      </p:sp>
    </p:spTree>
    <p:extLst>
      <p:ext uri="{BB962C8B-B14F-4D97-AF65-F5344CB8AC3E}">
        <p14:creationId xmlns:p14="http://schemas.microsoft.com/office/powerpoint/2010/main" val="3106993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742C8B-07CC-4D21-B325-BFFE46DC8D88}" type="slidenum">
              <a:rPr lang="en-US" smtClean="0"/>
              <a:pPr/>
              <a:t>11</a:t>
            </a:fld>
            <a:endParaRPr lang="en-US"/>
          </a:p>
        </p:txBody>
      </p:sp>
    </p:spTree>
    <p:extLst>
      <p:ext uri="{BB962C8B-B14F-4D97-AF65-F5344CB8AC3E}">
        <p14:creationId xmlns:p14="http://schemas.microsoft.com/office/powerpoint/2010/main" val="2814018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65678" y="838174"/>
            <a:ext cx="4687245" cy="862157"/>
          </a:xfrm>
          <a:prstGeom prst="rect">
            <a:avLst/>
          </a:prstGeom>
        </p:spPr>
        <p:txBody>
          <a:bodyPr/>
          <a:lstStyle>
            <a:lvl1pPr>
              <a:defRPr/>
            </a:lvl1pPr>
          </a:lstStyle>
          <a:p>
            <a:r>
              <a:rPr lang="en-US" dirty="0"/>
              <a:t>Slideshow Title</a:t>
            </a:r>
          </a:p>
        </p:txBody>
      </p:sp>
      <p:sp>
        <p:nvSpPr>
          <p:cNvPr id="3" name="Subtitle 2"/>
          <p:cNvSpPr>
            <a:spLocks noGrp="1"/>
          </p:cNvSpPr>
          <p:nvPr>
            <p:ph type="subTitle" idx="1" hasCustomPrompt="1"/>
          </p:nvPr>
        </p:nvSpPr>
        <p:spPr>
          <a:xfrm>
            <a:off x="4807526" y="1700331"/>
            <a:ext cx="3945397" cy="838829"/>
          </a:xfrm>
          <a:prstGeom prst="rect">
            <a:avLst/>
          </a:prstGeom>
        </p:spPr>
        <p:txBody>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3408574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1468741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2598887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628650" y="1825625"/>
            <a:ext cx="3867150" cy="435133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3406941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2848382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Date Placeholder 2"/>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3801922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3647415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3498901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chemeClr val="bg1"/>
                </a:solidFill>
              </a:defRPr>
            </a:lvl1pPr>
          </a:lstStyle>
          <a:p>
            <a:fld id="{7B2F40D0-AD1D-4817-A440-FEAA77EE1BC1}" type="datetimeFigureOut">
              <a:rPr lang="en-US" smtClean="0"/>
              <a:pPr/>
              <a:t>9/18/2025</a:t>
            </a:fld>
            <a:endParaRPr lang="en-US"/>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chemeClr val="bg1"/>
                </a:solidFill>
              </a:defRPr>
            </a:lvl1pPr>
          </a:lstStyle>
          <a:p>
            <a:fld id="{6A178376-9810-4227-98EA-489B5AC644C0}" type="slidenum">
              <a:rPr lang="en-US" smtClean="0"/>
              <a:pPr/>
              <a:t>‹#›</a:t>
            </a:fld>
            <a:endParaRPr lang="en-US"/>
          </a:p>
        </p:txBody>
      </p:sp>
    </p:spTree>
    <p:extLst>
      <p:ext uri="{BB962C8B-B14F-4D97-AF65-F5344CB8AC3E}">
        <p14:creationId xmlns:p14="http://schemas.microsoft.com/office/powerpoint/2010/main" val="19789466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solidFill>
                  <a:srgbClr val="D11242"/>
                </a:solidFill>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2458193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defRPr lang="en-US" dirty="0"/>
            </a:lvl1pPr>
          </a:lstStyle>
          <a:p>
            <a:r>
              <a:rPr lang="en-US" dirty="0"/>
              <a:t>Slideshow Title</a:t>
            </a:r>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Date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rgbClr val="D11242"/>
                </a:solidFill>
              </a:defRPr>
            </a:lvl1pPr>
          </a:lstStyle>
          <a:p>
            <a:r>
              <a:rPr lang="en-US" dirty="0"/>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1520621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solidFill>
                  <a:srgbClr val="D11242"/>
                </a:solidFill>
              </a:defRPr>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946195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rgbClr val="D11242"/>
                </a:solidFill>
              </a:defRPr>
            </a:lvl1pPr>
          </a:lstStyle>
          <a:p>
            <a:r>
              <a:rPr lang="en-US"/>
              <a:t>Click to edit Master title style</a:t>
            </a:r>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1941773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lvl1pPr>
              <a:defRPr>
                <a:solidFill>
                  <a:srgbClr val="D11242"/>
                </a:solidFill>
              </a:defRPr>
            </a:lvl1p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4472608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rgbClr val="D11242"/>
                </a:solidFill>
              </a:defRPr>
            </a:lvl1pPr>
          </a:lstStyle>
          <a:p>
            <a:r>
              <a:rPr lang="en-US"/>
              <a:t>Click to edit Master title style</a:t>
            </a:r>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13191900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AB990C81-663D-44E0-B2B7-1C1E2C96E39B}" type="datetimeFigureOut">
              <a:rPr lang="en-US" smtClean="0"/>
              <a:t>9/18/2025</a:t>
            </a:fld>
            <a:endParaRPr lang="en-US"/>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9E2313B3-BB27-4162-B256-00E39B398761}" type="slidenum">
              <a:rPr lang="en-US" smtClean="0"/>
              <a:t>‹#›</a:t>
            </a:fld>
            <a:endParaRPr lang="en-US"/>
          </a:p>
        </p:txBody>
      </p:sp>
    </p:spTree>
    <p:extLst>
      <p:ext uri="{BB962C8B-B14F-4D97-AF65-F5344CB8AC3E}">
        <p14:creationId xmlns:p14="http://schemas.microsoft.com/office/powerpoint/2010/main" val="140846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solidFill>
                  <a:srgbClr val="D11242"/>
                </a:solidFill>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2440489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1703238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solidFill>
                  <a:srgbClr val="D11242"/>
                </a:solidFill>
              </a:defRPr>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3229788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69696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350750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lvl1pPr>
              <a:defRPr>
                <a:solidFill>
                  <a:schemeClr val="bg1"/>
                </a:solidFill>
              </a:defRPr>
            </a:lvl1pPr>
          </a:lstStyle>
          <a:p>
            <a:r>
              <a:rPr lang="en-US"/>
              <a:t>Click to edit Master title style</a:t>
            </a:r>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126773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0D526386-5A92-4F64-8541-BD4BEE33CFA3}" type="datetimeFigureOut">
              <a:rPr lang="en-US" smtClean="0"/>
              <a:t>9/18/2025</a:t>
            </a:fld>
            <a:endParaRPr lang="en-US"/>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AEF72ACB-007E-4A96-A139-E8CE356BDA1B}" type="slidenum">
              <a:rPr lang="en-US" smtClean="0"/>
              <a:t>‹#›</a:t>
            </a:fld>
            <a:endParaRPr lang="en-US"/>
          </a:p>
        </p:txBody>
      </p:sp>
    </p:spTree>
    <p:extLst>
      <p:ext uri="{BB962C8B-B14F-4D97-AF65-F5344CB8AC3E}">
        <p14:creationId xmlns:p14="http://schemas.microsoft.com/office/powerpoint/2010/main" val="22620036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4.jpeg"/><Relationship Id="rId5" Type="http://schemas.openxmlformats.org/officeDocument/2006/relationships/slideLayout" Target="../slideLayouts/slideLayout14.xml"/><Relationship Id="rId10" Type="http://schemas.openxmlformats.org/officeDocument/2006/relationships/theme" Target="../theme/theme3.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over-template.jpg"/>
          <p:cNvPicPr>
            <a:picLocks noChangeAspect="1"/>
          </p:cNvPicPr>
          <p:nvPr userDrawn="1"/>
        </p:nvPicPr>
        <p:blipFill>
          <a:blip r:embed="rId4" cstate="print"/>
          <a:stretch>
            <a:fillRect/>
          </a:stretch>
        </p:blipFill>
        <p:spPr>
          <a:xfrm>
            <a:off x="0" y="0"/>
            <a:ext cx="9144000" cy="6858000"/>
          </a:xfrm>
          <a:prstGeom prst="rect">
            <a:avLst/>
          </a:prstGeom>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52400" y="302004"/>
            <a:ext cx="1761385" cy="101506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Lst>
  <p:txStyles>
    <p:titleStyle>
      <a:lvl1pPr algn="ctr" defTabSz="914400" rtl="0" eaLnBrk="1" latinLnBrk="0" hangingPunct="1">
        <a:spcBef>
          <a:spcPct val="0"/>
        </a:spcBef>
        <a:buNone/>
        <a:defRPr sz="4400" b="1" kern="1200">
          <a:solidFill>
            <a:schemeClr val="bg1"/>
          </a:solidFill>
          <a:latin typeface="Malgun Gothic" panose="020B0503020000020004" pitchFamily="34" charset="-127"/>
          <a:ea typeface="Malgun Gothic" panose="020B0503020000020004" pitchFamily="34" charset="-127"/>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Content Placeholder 4" descr="Blue-Star-Header.jpg"/>
          <p:cNvPicPr>
            <a:picLocks noChangeAspect="1"/>
          </p:cNvPicPr>
          <p:nvPr userDrawn="1"/>
        </p:nvPicPr>
        <p:blipFill>
          <a:blip r:embed="rId9" cstate="print"/>
          <a:stretch>
            <a:fillRect/>
          </a:stretch>
        </p:blipFill>
        <p:spPr>
          <a:xfrm>
            <a:off x="457200" y="304800"/>
            <a:ext cx="8229600" cy="1355375"/>
          </a:xfrm>
          <a:prstGeom prst="rect">
            <a:avLst/>
          </a:prstGeom>
        </p:spPr>
      </p:pic>
    </p:spTree>
    <p:extLst>
      <p:ext uri="{BB962C8B-B14F-4D97-AF65-F5344CB8AC3E}">
        <p14:creationId xmlns:p14="http://schemas.microsoft.com/office/powerpoint/2010/main" val="49035475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Content Placeholder 11" descr="partial-star-blue-background.jpg"/>
          <p:cNvPicPr>
            <a:picLocks noChangeAspect="1"/>
          </p:cNvPicPr>
          <p:nvPr userDrawn="1"/>
        </p:nvPicPr>
        <p:blipFill>
          <a:blip r:embed="rId11" cstate="print"/>
          <a:stretch>
            <a:fillRect/>
          </a:stretch>
        </p:blipFill>
        <p:spPr>
          <a:xfrm>
            <a:off x="0" y="0"/>
            <a:ext cx="9144001" cy="6858000"/>
          </a:xfrm>
          <a:prstGeom prst="rect">
            <a:avLst/>
          </a:prstGeom>
        </p:spPr>
      </p:pic>
    </p:spTree>
    <p:extLst>
      <p:ext uri="{BB962C8B-B14F-4D97-AF65-F5344CB8AC3E}">
        <p14:creationId xmlns:p14="http://schemas.microsoft.com/office/powerpoint/2010/main" val="3893082635"/>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Content Placeholder 3" descr="Star-Partial-screen-web.jpg"/>
          <p:cNvPicPr>
            <a:picLocks noChangeAspect="1"/>
          </p:cNvPicPr>
          <p:nvPr userDrawn="1"/>
        </p:nvPicPr>
        <p:blipFill>
          <a:blip r:embed="rId9" cstate="print"/>
          <a:stretch>
            <a:fillRect/>
          </a:stretch>
        </p:blipFill>
        <p:spPr>
          <a:xfrm>
            <a:off x="1905000" y="0"/>
            <a:ext cx="7126283" cy="6858000"/>
          </a:xfrm>
          <a:prstGeom prst="rect">
            <a:avLst/>
          </a:prstGeom>
        </p:spPr>
      </p:pic>
    </p:spTree>
    <p:extLst>
      <p:ext uri="{BB962C8B-B14F-4D97-AF65-F5344CB8AC3E}">
        <p14:creationId xmlns:p14="http://schemas.microsoft.com/office/powerpoint/2010/main" val="238626220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quickbooks.intuit.com/r/accounting/hiring-an-accountant-for-small-busines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hyperlink" Target="http://www.waveapps.com/" TargetMode="External"/><Relationship Id="rId3" Type="http://schemas.openxmlformats.org/officeDocument/2006/relationships/image" Target="../media/image10.jpeg"/><Relationship Id="rId7" Type="http://schemas.openxmlformats.org/officeDocument/2006/relationships/hyperlink" Target="http://www.xero.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hyperlink" Target="http://www.zoho.com/" TargetMode="External"/><Relationship Id="rId5" Type="http://schemas.openxmlformats.org/officeDocument/2006/relationships/hyperlink" Target="http://www.freshbooks.com/" TargetMode="External"/><Relationship Id="rId4" Type="http://schemas.openxmlformats.org/officeDocument/2006/relationships/hyperlink" Target="http://www.quickbooks.intuit.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6.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685800" y="2501188"/>
            <a:ext cx="7772400" cy="1800648"/>
          </a:xfrm>
        </p:spPr>
        <p:txBody>
          <a:bodyPr/>
          <a:lstStyle/>
          <a:p>
            <a:pPr algn="ctr"/>
            <a:r>
              <a:rPr lang="en-US"/>
              <a:t>Accounting Fundamentals and Tools</a:t>
            </a:r>
            <a:br>
              <a:rPr lang="en-US" dirty="0"/>
            </a:br>
            <a:endParaRPr lang="en-US" dirty="0"/>
          </a:p>
        </p:txBody>
      </p:sp>
      <p:sp>
        <p:nvSpPr>
          <p:cNvPr id="15" name="Text Placeholder 14"/>
          <p:cNvSpPr>
            <a:spLocks noGrp="1"/>
          </p:cNvSpPr>
          <p:nvPr>
            <p:ph type="body" idx="1"/>
          </p:nvPr>
        </p:nvSpPr>
        <p:spPr>
          <a:xfrm>
            <a:off x="685800" y="4812425"/>
            <a:ext cx="7772400" cy="1500187"/>
          </a:xfrm>
        </p:spPr>
        <p:txBody>
          <a:bodyPr/>
          <a:lstStyle/>
          <a:p>
            <a:r>
              <a:rPr lang="en-US" dirty="0"/>
              <a:t>June 2025</a:t>
            </a:r>
          </a:p>
        </p:txBody>
      </p:sp>
    </p:spTree>
    <p:extLst>
      <p:ext uri="{BB962C8B-B14F-4D97-AF65-F5344CB8AC3E}">
        <p14:creationId xmlns:p14="http://schemas.microsoft.com/office/powerpoint/2010/main" val="2633993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7C196-9967-E692-EFE9-8A6F5F080738}"/>
              </a:ext>
            </a:extLst>
          </p:cNvPr>
          <p:cNvSpPr>
            <a:spLocks noGrp="1"/>
          </p:cNvSpPr>
          <p:nvPr>
            <p:ph type="title"/>
          </p:nvPr>
        </p:nvSpPr>
        <p:spPr/>
        <p:txBody>
          <a:bodyPr anchor="ctr"/>
          <a:lstStyle/>
          <a:p>
            <a:pPr algn="ctr"/>
            <a:r>
              <a:rPr lang="en-US" dirty="0"/>
              <a:t>Do I do my own Bookkeeping?</a:t>
            </a:r>
            <a:br>
              <a:rPr lang="en-US" dirty="0"/>
            </a:br>
            <a:r>
              <a:rPr lang="en-US" dirty="0"/>
              <a:t>(It’s all personal!)</a:t>
            </a:r>
          </a:p>
        </p:txBody>
      </p:sp>
      <p:sp>
        <p:nvSpPr>
          <p:cNvPr id="6" name="Content Placeholder 5">
            <a:extLst>
              <a:ext uri="{FF2B5EF4-FFF2-40B4-BE49-F238E27FC236}">
                <a16:creationId xmlns:a16="http://schemas.microsoft.com/office/drawing/2014/main" id="{2968D3DA-956B-BF8B-8695-C4E31BC09DA8}"/>
              </a:ext>
            </a:extLst>
          </p:cNvPr>
          <p:cNvSpPr>
            <a:spLocks noGrp="1"/>
          </p:cNvSpPr>
          <p:nvPr>
            <p:ph idx="1"/>
          </p:nvPr>
        </p:nvSpPr>
        <p:spPr/>
        <p:txBody>
          <a:bodyPr/>
          <a:lstStyle/>
          <a:p>
            <a:pPr marL="0" indent="0" algn="ctr">
              <a:buNone/>
            </a:pPr>
            <a:r>
              <a:rPr lang="en-US" dirty="0"/>
              <a:t>Everyone’s answer will be different and that answer may be different over time.</a:t>
            </a:r>
          </a:p>
          <a:p>
            <a:pPr marL="0" indent="0">
              <a:buNone/>
            </a:pPr>
            <a:endParaRPr lang="en-US" dirty="0"/>
          </a:p>
          <a:p>
            <a:pPr marL="0" indent="0">
              <a:buNone/>
            </a:pPr>
            <a:r>
              <a:rPr lang="en-US" dirty="0"/>
              <a:t>Questions to ask yourself:</a:t>
            </a:r>
          </a:p>
          <a:p>
            <a:r>
              <a:rPr lang="en-US" sz="2400" dirty="0">
                <a:solidFill>
                  <a:srgbClr val="FF0000"/>
                </a:solidFill>
              </a:rPr>
              <a:t>Do you know how to do bookkeeping?  Am I willing to learn?</a:t>
            </a:r>
          </a:p>
          <a:p>
            <a:r>
              <a:rPr lang="en-US" sz="2400" dirty="0">
                <a:solidFill>
                  <a:srgbClr val="FF0000"/>
                </a:solidFill>
              </a:rPr>
              <a:t>What is your comfort level with numbers and detail?</a:t>
            </a:r>
          </a:p>
          <a:p>
            <a:r>
              <a:rPr lang="en-US" sz="2400" dirty="0">
                <a:solidFill>
                  <a:srgbClr val="FF0000"/>
                </a:solidFill>
              </a:rPr>
              <a:t>Do you have enough free time?</a:t>
            </a:r>
          </a:p>
          <a:p>
            <a:r>
              <a:rPr lang="en-US" sz="2400" dirty="0">
                <a:solidFill>
                  <a:srgbClr val="FF0000"/>
                </a:solidFill>
              </a:rPr>
              <a:t>How comfortable are you with taxes and regulations?</a:t>
            </a:r>
          </a:p>
          <a:p>
            <a:r>
              <a:rPr lang="en-US" sz="2400" dirty="0">
                <a:solidFill>
                  <a:srgbClr val="FF0000"/>
                </a:solidFill>
              </a:rPr>
              <a:t>Can I afford a bookkeeper or accountant?</a:t>
            </a:r>
          </a:p>
        </p:txBody>
      </p:sp>
    </p:spTree>
    <p:extLst>
      <p:ext uri="{BB962C8B-B14F-4D97-AF65-F5344CB8AC3E}">
        <p14:creationId xmlns:p14="http://schemas.microsoft.com/office/powerpoint/2010/main" val="2935395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93A5C-8307-D5AE-5DB3-33A811AFAF6A}"/>
              </a:ext>
            </a:extLst>
          </p:cNvPr>
          <p:cNvSpPr>
            <a:spLocks noGrp="1"/>
          </p:cNvSpPr>
          <p:nvPr>
            <p:ph type="title"/>
          </p:nvPr>
        </p:nvSpPr>
        <p:spPr/>
        <p:txBody>
          <a:bodyPr anchor="ctr"/>
          <a:lstStyle/>
          <a:p>
            <a:pPr algn="ctr"/>
            <a:r>
              <a:rPr lang="en-US" dirty="0"/>
              <a:t>Bookkeeper versus an Accountant</a:t>
            </a:r>
          </a:p>
        </p:txBody>
      </p:sp>
      <p:sp>
        <p:nvSpPr>
          <p:cNvPr id="4" name="Text Placeholder 3">
            <a:extLst>
              <a:ext uri="{FF2B5EF4-FFF2-40B4-BE49-F238E27FC236}">
                <a16:creationId xmlns:a16="http://schemas.microsoft.com/office/drawing/2014/main" id="{C3D77FA4-CE82-1770-2D18-B3FD605E2C39}"/>
              </a:ext>
            </a:extLst>
          </p:cNvPr>
          <p:cNvSpPr>
            <a:spLocks noGrp="1"/>
          </p:cNvSpPr>
          <p:nvPr>
            <p:ph type="body" idx="1"/>
          </p:nvPr>
        </p:nvSpPr>
        <p:spPr/>
        <p:txBody>
          <a:bodyPr/>
          <a:lstStyle/>
          <a:p>
            <a:pPr algn="ctr"/>
            <a:r>
              <a:rPr lang="en-US" dirty="0"/>
              <a:t>Bookkeeper</a:t>
            </a:r>
          </a:p>
        </p:txBody>
      </p:sp>
      <p:sp>
        <p:nvSpPr>
          <p:cNvPr id="5" name="Content Placeholder 4">
            <a:extLst>
              <a:ext uri="{FF2B5EF4-FFF2-40B4-BE49-F238E27FC236}">
                <a16:creationId xmlns:a16="http://schemas.microsoft.com/office/drawing/2014/main" id="{622A6EFC-6976-9435-802D-5003BB9897F1}"/>
              </a:ext>
            </a:extLst>
          </p:cNvPr>
          <p:cNvSpPr>
            <a:spLocks noGrp="1"/>
          </p:cNvSpPr>
          <p:nvPr>
            <p:ph sz="half" idx="2"/>
          </p:nvPr>
        </p:nvSpPr>
        <p:spPr/>
        <p:txBody>
          <a:bodyPr/>
          <a:lstStyle/>
          <a:p>
            <a:r>
              <a:rPr lang="en-US" sz="2400" dirty="0"/>
              <a:t>No specific certifications or educational requirements</a:t>
            </a:r>
          </a:p>
          <a:p>
            <a:r>
              <a:rPr lang="en-US" sz="2400" dirty="0"/>
              <a:t>Focus on day-to day recording of financial transactions</a:t>
            </a:r>
          </a:p>
          <a:p>
            <a:r>
              <a:rPr lang="en-US" sz="2400" dirty="0"/>
              <a:t>Transactional and administrative role</a:t>
            </a:r>
          </a:p>
          <a:p>
            <a:r>
              <a:rPr lang="en-US" sz="2400" dirty="0"/>
              <a:t>Provide basic reporting without assurance</a:t>
            </a:r>
          </a:p>
          <a:p>
            <a:r>
              <a:rPr lang="en-US" sz="2400" dirty="0"/>
              <a:t>File basic tax returns</a:t>
            </a:r>
          </a:p>
        </p:txBody>
      </p:sp>
      <p:sp>
        <p:nvSpPr>
          <p:cNvPr id="6" name="Text Placeholder 5">
            <a:extLst>
              <a:ext uri="{FF2B5EF4-FFF2-40B4-BE49-F238E27FC236}">
                <a16:creationId xmlns:a16="http://schemas.microsoft.com/office/drawing/2014/main" id="{F03BA480-6198-7384-2D0E-5FF189506390}"/>
              </a:ext>
            </a:extLst>
          </p:cNvPr>
          <p:cNvSpPr>
            <a:spLocks noGrp="1"/>
          </p:cNvSpPr>
          <p:nvPr>
            <p:ph type="body" sz="quarter" idx="3"/>
          </p:nvPr>
        </p:nvSpPr>
        <p:spPr/>
        <p:txBody>
          <a:bodyPr/>
          <a:lstStyle/>
          <a:p>
            <a:pPr algn="ctr"/>
            <a:r>
              <a:rPr lang="en-US" dirty="0"/>
              <a:t>CPA/Accountant</a:t>
            </a:r>
          </a:p>
        </p:txBody>
      </p:sp>
      <p:sp>
        <p:nvSpPr>
          <p:cNvPr id="7" name="Content Placeholder 6">
            <a:extLst>
              <a:ext uri="{FF2B5EF4-FFF2-40B4-BE49-F238E27FC236}">
                <a16:creationId xmlns:a16="http://schemas.microsoft.com/office/drawing/2014/main" id="{793B9E78-5D0D-04B0-4C5D-87A09C1D08AE}"/>
              </a:ext>
            </a:extLst>
          </p:cNvPr>
          <p:cNvSpPr>
            <a:spLocks noGrp="1"/>
          </p:cNvSpPr>
          <p:nvPr>
            <p:ph sz="quarter" idx="4"/>
          </p:nvPr>
        </p:nvSpPr>
        <p:spPr/>
        <p:txBody>
          <a:bodyPr/>
          <a:lstStyle/>
          <a:p>
            <a:r>
              <a:rPr lang="en-US" sz="2400" dirty="0"/>
              <a:t>Required number of educational hours specifically in accounting, pass the CPA exam, and is licensed through the state</a:t>
            </a:r>
          </a:p>
          <a:p>
            <a:r>
              <a:rPr lang="en-US" sz="2400" dirty="0"/>
              <a:t>Review of financial reports and attest to the accuracy of those reports</a:t>
            </a:r>
          </a:p>
          <a:p>
            <a:r>
              <a:rPr lang="en-US" sz="2400" dirty="0"/>
              <a:t>In-depth analysis</a:t>
            </a:r>
          </a:p>
          <a:p>
            <a:r>
              <a:rPr lang="en-US" sz="2400" dirty="0"/>
              <a:t>Provide complex reporting engagements</a:t>
            </a:r>
          </a:p>
        </p:txBody>
      </p:sp>
    </p:spTree>
    <p:extLst>
      <p:ext uri="{BB962C8B-B14F-4D97-AF65-F5344CB8AC3E}">
        <p14:creationId xmlns:p14="http://schemas.microsoft.com/office/powerpoint/2010/main" val="2661709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EAF1E-008C-03F3-142E-E528AA443A07}"/>
              </a:ext>
            </a:extLst>
          </p:cNvPr>
          <p:cNvSpPr>
            <a:spLocks noGrp="1"/>
          </p:cNvSpPr>
          <p:nvPr>
            <p:ph type="title"/>
          </p:nvPr>
        </p:nvSpPr>
        <p:spPr/>
        <p:txBody>
          <a:bodyPr anchor="ctr"/>
          <a:lstStyle/>
          <a:p>
            <a:pPr algn="ctr"/>
            <a:r>
              <a:rPr lang="en-US" dirty="0"/>
              <a:t>How do I choose a bookkeeper?</a:t>
            </a:r>
          </a:p>
        </p:txBody>
      </p:sp>
      <p:sp>
        <p:nvSpPr>
          <p:cNvPr id="3" name="Content Placeholder 2">
            <a:extLst>
              <a:ext uri="{FF2B5EF4-FFF2-40B4-BE49-F238E27FC236}">
                <a16:creationId xmlns:a16="http://schemas.microsoft.com/office/drawing/2014/main" id="{6FFABE0D-CADB-D8E8-833B-BCB050504D26}"/>
              </a:ext>
            </a:extLst>
          </p:cNvPr>
          <p:cNvSpPr>
            <a:spLocks noGrp="1"/>
          </p:cNvSpPr>
          <p:nvPr>
            <p:ph idx="1"/>
          </p:nvPr>
        </p:nvSpPr>
        <p:spPr/>
        <p:txBody>
          <a:bodyPr/>
          <a:lstStyle/>
          <a:p>
            <a:pPr marL="0" indent="0">
              <a:buNone/>
            </a:pPr>
            <a:r>
              <a:rPr lang="en-US" dirty="0"/>
              <a:t>A bookkeeper or accountant should be a trusted member of your  professional advisory team.  </a:t>
            </a:r>
          </a:p>
          <a:p>
            <a:pPr marL="0" indent="0">
              <a:buNone/>
            </a:pPr>
            <a:endParaRPr lang="en-US" dirty="0"/>
          </a:p>
          <a:p>
            <a:pPr marL="0" indent="0">
              <a:buNone/>
            </a:pPr>
            <a:r>
              <a:rPr lang="en-US" dirty="0"/>
              <a:t>Interview at least three different candidates.</a:t>
            </a:r>
          </a:p>
          <a:p>
            <a:pPr marL="0" indent="0">
              <a:buNone/>
            </a:pPr>
            <a:endParaRPr lang="en-US" dirty="0"/>
          </a:p>
          <a:p>
            <a:pPr marL="0" indent="0">
              <a:buNone/>
            </a:pPr>
            <a:r>
              <a:rPr lang="en-US" dirty="0"/>
              <a:t>So your questions will revolve around what is important to you and your business and how to build a trusting relationship. </a:t>
            </a:r>
          </a:p>
          <a:p>
            <a:pPr marL="0" indent="0">
              <a:buNone/>
            </a:pPr>
            <a:endParaRPr lang="en-US" dirty="0"/>
          </a:p>
          <a:p>
            <a:pPr marL="0" indent="0">
              <a:buNone/>
            </a:pPr>
            <a:r>
              <a:rPr lang="en-US" sz="1800" dirty="0">
                <a:effectLst/>
                <a:latin typeface="Calibri" panose="020F0502020204030204" pitchFamily="34" charset="0"/>
                <a:hlinkClick r:id="rId3"/>
              </a:rPr>
              <a:t>Hiring an Accountant FAQ's</a:t>
            </a:r>
            <a:endParaRPr lang="en-US" dirty="0"/>
          </a:p>
          <a:p>
            <a:pPr marL="0" indent="0">
              <a:buNone/>
            </a:pPr>
            <a:endParaRPr lang="en-US" dirty="0"/>
          </a:p>
        </p:txBody>
      </p:sp>
    </p:spTree>
    <p:extLst>
      <p:ext uri="{BB962C8B-B14F-4D97-AF65-F5344CB8AC3E}">
        <p14:creationId xmlns:p14="http://schemas.microsoft.com/office/powerpoint/2010/main" val="1381151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45E98-4DF7-B8F9-B68D-BB00F92AE0B0}"/>
              </a:ext>
            </a:extLst>
          </p:cNvPr>
          <p:cNvSpPr>
            <a:spLocks noGrp="1"/>
          </p:cNvSpPr>
          <p:nvPr>
            <p:ph type="title"/>
          </p:nvPr>
        </p:nvSpPr>
        <p:spPr/>
        <p:txBody>
          <a:bodyPr anchor="ctr"/>
          <a:lstStyle/>
          <a:p>
            <a:pPr algn="ctr"/>
            <a:r>
              <a:rPr lang="en-US" sz="4000" dirty="0"/>
              <a:t>Even if you hire a Bookkeeper, you still need to understand your books!</a:t>
            </a:r>
          </a:p>
        </p:txBody>
      </p:sp>
      <p:sp>
        <p:nvSpPr>
          <p:cNvPr id="3" name="Content Placeholder 2">
            <a:extLst>
              <a:ext uri="{FF2B5EF4-FFF2-40B4-BE49-F238E27FC236}">
                <a16:creationId xmlns:a16="http://schemas.microsoft.com/office/drawing/2014/main" id="{C2DD8338-5898-D7DC-A3D9-9DECBB889EB5}"/>
              </a:ext>
            </a:extLst>
          </p:cNvPr>
          <p:cNvSpPr>
            <a:spLocks noGrp="1"/>
          </p:cNvSpPr>
          <p:nvPr>
            <p:ph idx="1"/>
          </p:nvPr>
        </p:nvSpPr>
        <p:spPr>
          <a:xfrm rot="19675239">
            <a:off x="507511" y="3236982"/>
            <a:ext cx="7471741" cy="877818"/>
          </a:xfrm>
        </p:spPr>
        <p:txBody>
          <a:bodyPr/>
          <a:lstStyle/>
          <a:p>
            <a:pPr marL="0" indent="0">
              <a:buNone/>
            </a:pPr>
            <a:r>
              <a:rPr lang="en-US" sz="7200" dirty="0">
                <a:solidFill>
                  <a:srgbClr val="D11242"/>
                </a:solidFill>
              </a:rPr>
              <a:t>This is your baby!</a:t>
            </a:r>
          </a:p>
        </p:txBody>
      </p:sp>
      <p:pic>
        <p:nvPicPr>
          <p:cNvPr id="4" name="Picture 2" descr="Free Dollar Currency illustration and picture">
            <a:extLst>
              <a:ext uri="{FF2B5EF4-FFF2-40B4-BE49-F238E27FC236}">
                <a16:creationId xmlns:a16="http://schemas.microsoft.com/office/drawing/2014/main" id="{05BD516D-9C5E-7840-159D-F8A184C5AF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6914" y="3787844"/>
            <a:ext cx="2732260" cy="20961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724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B4221-F455-8B7F-9FEF-5F7BEF4B1173}"/>
              </a:ext>
            </a:extLst>
          </p:cNvPr>
          <p:cNvSpPr>
            <a:spLocks noGrp="1"/>
          </p:cNvSpPr>
          <p:nvPr>
            <p:ph type="title"/>
          </p:nvPr>
        </p:nvSpPr>
        <p:spPr/>
        <p:txBody>
          <a:bodyPr/>
          <a:lstStyle/>
          <a:p>
            <a:pPr algn="ctr"/>
            <a:r>
              <a:rPr lang="en-US" b="1" dirty="0"/>
              <a:t>Terms/Definitions</a:t>
            </a:r>
          </a:p>
        </p:txBody>
      </p:sp>
      <p:sp>
        <p:nvSpPr>
          <p:cNvPr id="3" name="TextBox 2">
            <a:extLst>
              <a:ext uri="{FF2B5EF4-FFF2-40B4-BE49-F238E27FC236}">
                <a16:creationId xmlns:a16="http://schemas.microsoft.com/office/drawing/2014/main" id="{7073076A-FFB5-6789-DC88-DDA1DB2AADBE}"/>
              </a:ext>
            </a:extLst>
          </p:cNvPr>
          <p:cNvSpPr txBox="1"/>
          <p:nvPr/>
        </p:nvSpPr>
        <p:spPr>
          <a:xfrm>
            <a:off x="1252603" y="1365337"/>
            <a:ext cx="6976997" cy="2308324"/>
          </a:xfrm>
          <a:prstGeom prst="rect">
            <a:avLst/>
          </a:prstGeom>
          <a:noFill/>
        </p:spPr>
        <p:txBody>
          <a:bodyPr wrap="square" rtlCol="0">
            <a:spAutoFit/>
          </a:bodyPr>
          <a:lstStyle/>
          <a:p>
            <a:pPr marL="285750" indent="-285750">
              <a:buFont typeface="Arial" panose="020B0604020202020204" pitchFamily="34" charset="0"/>
              <a:buChar char="•"/>
            </a:pPr>
            <a:r>
              <a:rPr lang="en-US" sz="3600" dirty="0"/>
              <a:t>Double Entry Accounting</a:t>
            </a:r>
          </a:p>
          <a:p>
            <a:endParaRPr lang="en-US" sz="3600" dirty="0"/>
          </a:p>
          <a:p>
            <a:pPr marL="285750" indent="-285750">
              <a:buFont typeface="Arial" panose="020B0604020202020204" pitchFamily="34" charset="0"/>
              <a:buChar char="•"/>
            </a:pPr>
            <a:r>
              <a:rPr lang="en-US" sz="3600" dirty="0"/>
              <a:t>Balance Sheet Equation</a:t>
            </a:r>
          </a:p>
          <a:p>
            <a:endParaRPr lang="en-US" sz="3600" dirty="0"/>
          </a:p>
        </p:txBody>
      </p:sp>
    </p:spTree>
    <p:extLst>
      <p:ext uri="{BB962C8B-B14F-4D97-AF65-F5344CB8AC3E}">
        <p14:creationId xmlns:p14="http://schemas.microsoft.com/office/powerpoint/2010/main" val="4288226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a:extLst>
              <a:ext uri="{FF2B5EF4-FFF2-40B4-BE49-F238E27FC236}">
                <a16:creationId xmlns:a16="http://schemas.microsoft.com/office/drawing/2014/main" id="{5F10061A-42A0-6F4D-1D59-F1592B09E3A8}"/>
              </a:ext>
            </a:extLst>
          </p:cNvPr>
          <p:cNvSpPr txBox="1"/>
          <p:nvPr/>
        </p:nvSpPr>
        <p:spPr>
          <a:xfrm>
            <a:off x="1644464" y="1072746"/>
            <a:ext cx="5661212" cy="830997"/>
          </a:xfrm>
          <a:prstGeom prst="rect">
            <a:avLst/>
          </a:prstGeom>
          <a:noFill/>
        </p:spPr>
        <p:txBody>
          <a:bodyPr wrap="square" rtlCol="0">
            <a:spAutoFit/>
          </a:bodyPr>
          <a:lstStyle/>
          <a:p>
            <a:pPr algn="ctr"/>
            <a:r>
              <a:rPr lang="en-US" sz="2400" u="sng" dirty="0"/>
              <a:t>Balance Sheet</a:t>
            </a:r>
          </a:p>
          <a:p>
            <a:r>
              <a:rPr lang="en-US" sz="2400" dirty="0"/>
              <a:t>Assets      =      Liabilities    +   Owner’s Equity</a:t>
            </a:r>
          </a:p>
        </p:txBody>
      </p:sp>
      <p:sp>
        <p:nvSpPr>
          <p:cNvPr id="37" name="TextBox 36">
            <a:extLst>
              <a:ext uri="{FF2B5EF4-FFF2-40B4-BE49-F238E27FC236}">
                <a16:creationId xmlns:a16="http://schemas.microsoft.com/office/drawing/2014/main" id="{F6A7CBC7-3946-7472-4AF3-B399DBEF1B99}"/>
              </a:ext>
            </a:extLst>
          </p:cNvPr>
          <p:cNvSpPr txBox="1"/>
          <p:nvPr/>
        </p:nvSpPr>
        <p:spPr>
          <a:xfrm>
            <a:off x="1680882" y="2033868"/>
            <a:ext cx="1189224" cy="1338828"/>
          </a:xfrm>
          <a:prstGeom prst="rect">
            <a:avLst/>
          </a:prstGeom>
          <a:noFill/>
          <a:ln w="28575">
            <a:solidFill>
              <a:schemeClr val="accent5">
                <a:lumMod val="75000"/>
              </a:schemeClr>
            </a:solidFill>
          </a:ln>
        </p:spPr>
        <p:txBody>
          <a:bodyPr wrap="square" rtlCol="0">
            <a:spAutoFit/>
          </a:bodyPr>
          <a:lstStyle/>
          <a:p>
            <a:r>
              <a:rPr lang="en-US" sz="1350" dirty="0"/>
              <a:t>A summary listing of your assets and their estimated book value.</a:t>
            </a:r>
          </a:p>
        </p:txBody>
      </p:sp>
      <p:sp>
        <p:nvSpPr>
          <p:cNvPr id="38" name="TextBox 37">
            <a:extLst>
              <a:ext uri="{FF2B5EF4-FFF2-40B4-BE49-F238E27FC236}">
                <a16:creationId xmlns:a16="http://schemas.microsoft.com/office/drawing/2014/main" id="{2E9124C5-9F23-F559-02DE-3E3E280E1A47}"/>
              </a:ext>
            </a:extLst>
          </p:cNvPr>
          <p:cNvSpPr txBox="1"/>
          <p:nvPr/>
        </p:nvSpPr>
        <p:spPr>
          <a:xfrm>
            <a:off x="3543301" y="2006975"/>
            <a:ext cx="3622301" cy="507831"/>
          </a:xfrm>
          <a:prstGeom prst="rect">
            <a:avLst/>
          </a:prstGeom>
          <a:ln w="28575">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1350" dirty="0"/>
              <a:t>How those assets are financed . . . Either by debt or by owner’s contribution</a:t>
            </a:r>
          </a:p>
        </p:txBody>
      </p:sp>
      <p:cxnSp>
        <p:nvCxnSpPr>
          <p:cNvPr id="40" name="Straight Arrow Connector 39">
            <a:extLst>
              <a:ext uri="{FF2B5EF4-FFF2-40B4-BE49-F238E27FC236}">
                <a16:creationId xmlns:a16="http://schemas.microsoft.com/office/drawing/2014/main" id="{0A18A1A1-4C75-C72B-4DE4-FD30F37B9204}"/>
              </a:ext>
            </a:extLst>
          </p:cNvPr>
          <p:cNvCxnSpPr/>
          <p:nvPr/>
        </p:nvCxnSpPr>
        <p:spPr>
          <a:xfrm>
            <a:off x="2870106" y="2289362"/>
            <a:ext cx="673194" cy="0"/>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1" name="TextBox 40">
            <a:extLst>
              <a:ext uri="{FF2B5EF4-FFF2-40B4-BE49-F238E27FC236}">
                <a16:creationId xmlns:a16="http://schemas.microsoft.com/office/drawing/2014/main" id="{7144CF64-04A5-6B5C-C539-E53067CEDB74}"/>
              </a:ext>
            </a:extLst>
          </p:cNvPr>
          <p:cNvSpPr txBox="1"/>
          <p:nvPr/>
        </p:nvSpPr>
        <p:spPr>
          <a:xfrm>
            <a:off x="2238936" y="3709989"/>
            <a:ext cx="1304365" cy="2377574"/>
          </a:xfrm>
          <a:prstGeom prst="rect">
            <a:avLst/>
          </a:prstGeom>
          <a:noFill/>
          <a:ln w="28575">
            <a:solidFill>
              <a:schemeClr val="accent1">
                <a:lumMod val="75000"/>
              </a:schemeClr>
            </a:solidFill>
          </a:ln>
        </p:spPr>
        <p:txBody>
          <a:bodyPr wrap="square" rtlCol="0">
            <a:spAutoFit/>
          </a:bodyPr>
          <a:lstStyle/>
          <a:p>
            <a:r>
              <a:rPr lang="en-US" sz="1350" dirty="0"/>
              <a:t>Net profit is the result of putting your business assets to work.  Whatever is leftover as profit is earned by and attributed to the owner.</a:t>
            </a:r>
          </a:p>
        </p:txBody>
      </p:sp>
      <p:sp>
        <p:nvSpPr>
          <p:cNvPr id="42" name="TextBox 41">
            <a:extLst>
              <a:ext uri="{FF2B5EF4-FFF2-40B4-BE49-F238E27FC236}">
                <a16:creationId xmlns:a16="http://schemas.microsoft.com/office/drawing/2014/main" id="{1BBCB145-A476-F588-E88B-894DB4EA4EC5}"/>
              </a:ext>
            </a:extLst>
          </p:cNvPr>
          <p:cNvSpPr txBox="1"/>
          <p:nvPr/>
        </p:nvSpPr>
        <p:spPr>
          <a:xfrm>
            <a:off x="4343400" y="3008781"/>
            <a:ext cx="2447925" cy="1546577"/>
          </a:xfrm>
          <a:prstGeom prst="rect">
            <a:avLst/>
          </a:prstGeom>
          <a:noFill/>
        </p:spPr>
        <p:txBody>
          <a:bodyPr wrap="square" rtlCol="0">
            <a:spAutoFit/>
          </a:bodyPr>
          <a:lstStyle/>
          <a:p>
            <a:r>
              <a:rPr lang="en-US" sz="1350" u="sng" dirty="0"/>
              <a:t>Income Statement</a:t>
            </a:r>
            <a:endParaRPr lang="en-US" sz="1350" dirty="0"/>
          </a:p>
          <a:p>
            <a:endParaRPr lang="en-US" sz="1350" u="sng" dirty="0"/>
          </a:p>
          <a:p>
            <a:r>
              <a:rPr lang="en-US" sz="1350" dirty="0"/>
              <a:t>Revenue</a:t>
            </a:r>
          </a:p>
          <a:p>
            <a:r>
              <a:rPr lang="en-US" sz="1350" u="sng" dirty="0"/>
              <a:t>Less:  Cost of Goods Sold</a:t>
            </a:r>
            <a:endParaRPr lang="en-US" sz="1350" dirty="0"/>
          </a:p>
          <a:p>
            <a:r>
              <a:rPr lang="en-US" sz="1350" dirty="0"/>
              <a:t>Gross Margin</a:t>
            </a:r>
          </a:p>
          <a:p>
            <a:r>
              <a:rPr lang="en-US" sz="1350" u="sng" dirty="0"/>
              <a:t>Less:  Expenses</a:t>
            </a:r>
            <a:endParaRPr lang="en-US" sz="1350" dirty="0"/>
          </a:p>
          <a:p>
            <a:r>
              <a:rPr lang="en-US" sz="1350" dirty="0"/>
              <a:t>Net Profit</a:t>
            </a:r>
          </a:p>
        </p:txBody>
      </p:sp>
      <p:cxnSp>
        <p:nvCxnSpPr>
          <p:cNvPr id="44" name="Straight Connector 43">
            <a:extLst>
              <a:ext uri="{FF2B5EF4-FFF2-40B4-BE49-F238E27FC236}">
                <a16:creationId xmlns:a16="http://schemas.microsoft.com/office/drawing/2014/main" id="{095A1C37-C5E0-934F-C7B6-CC9A1FAD6422}"/>
              </a:ext>
            </a:extLst>
          </p:cNvPr>
          <p:cNvCxnSpPr/>
          <p:nvPr/>
        </p:nvCxnSpPr>
        <p:spPr>
          <a:xfrm>
            <a:off x="5378824" y="4360209"/>
            <a:ext cx="20574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46" name="Straight Connector 45">
            <a:extLst>
              <a:ext uri="{FF2B5EF4-FFF2-40B4-BE49-F238E27FC236}">
                <a16:creationId xmlns:a16="http://schemas.microsoft.com/office/drawing/2014/main" id="{B1D0C86E-EA02-198B-264C-2AAEFBA43A79}"/>
              </a:ext>
            </a:extLst>
          </p:cNvPr>
          <p:cNvCxnSpPr/>
          <p:nvPr/>
        </p:nvCxnSpPr>
        <p:spPr>
          <a:xfrm flipV="1">
            <a:off x="7436224" y="1670798"/>
            <a:ext cx="0" cy="2669242"/>
          </a:xfrm>
          <a:prstGeom prst="line">
            <a:avLst/>
          </a:prstGeom>
        </p:spPr>
        <p:style>
          <a:lnRef idx="3">
            <a:schemeClr val="accent5"/>
          </a:lnRef>
          <a:fillRef idx="0">
            <a:schemeClr val="accent5"/>
          </a:fillRef>
          <a:effectRef idx="2">
            <a:schemeClr val="accent5"/>
          </a:effectRef>
          <a:fontRef idx="minor">
            <a:schemeClr val="tx1"/>
          </a:fontRef>
        </p:style>
      </p:cxnSp>
      <p:cxnSp>
        <p:nvCxnSpPr>
          <p:cNvPr id="48" name="Straight Arrow Connector 47">
            <a:extLst>
              <a:ext uri="{FF2B5EF4-FFF2-40B4-BE49-F238E27FC236}">
                <a16:creationId xmlns:a16="http://schemas.microsoft.com/office/drawing/2014/main" id="{8F268778-2571-3F42-4C34-C9007C259767}"/>
              </a:ext>
            </a:extLst>
          </p:cNvPr>
          <p:cNvCxnSpPr/>
          <p:nvPr/>
        </p:nvCxnSpPr>
        <p:spPr>
          <a:xfrm flipH="1">
            <a:off x="7165601" y="1670797"/>
            <a:ext cx="270623" cy="0"/>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0" name="Straight Arrow Connector 49">
            <a:extLst>
              <a:ext uri="{FF2B5EF4-FFF2-40B4-BE49-F238E27FC236}">
                <a16:creationId xmlns:a16="http://schemas.microsoft.com/office/drawing/2014/main" id="{8B2346EE-570A-CA16-C2F8-DBFE1FA94E79}"/>
              </a:ext>
            </a:extLst>
          </p:cNvPr>
          <p:cNvCxnSpPr/>
          <p:nvPr/>
        </p:nvCxnSpPr>
        <p:spPr>
          <a:xfrm>
            <a:off x="3597088" y="4360209"/>
            <a:ext cx="746312" cy="0"/>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926440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755A9-A1E2-3B42-0BB6-5FCF84AD90F0}"/>
              </a:ext>
            </a:extLst>
          </p:cNvPr>
          <p:cNvSpPr>
            <a:spLocks noGrp="1"/>
          </p:cNvSpPr>
          <p:nvPr>
            <p:ph type="title"/>
          </p:nvPr>
        </p:nvSpPr>
        <p:spPr/>
        <p:txBody>
          <a:bodyPr/>
          <a:lstStyle/>
          <a:p>
            <a:pPr algn="ctr"/>
            <a:r>
              <a:rPr lang="en-US" dirty="0"/>
              <a:t>So let’s talk bookkeeping systems and what they can do for you</a:t>
            </a:r>
          </a:p>
        </p:txBody>
      </p:sp>
      <p:sp>
        <p:nvSpPr>
          <p:cNvPr id="3" name="Content Placeholder 2">
            <a:extLst>
              <a:ext uri="{FF2B5EF4-FFF2-40B4-BE49-F238E27FC236}">
                <a16:creationId xmlns:a16="http://schemas.microsoft.com/office/drawing/2014/main" id="{0050A911-477B-0A72-BCE5-D3F5ABC4CC5F}"/>
              </a:ext>
            </a:extLst>
          </p:cNvPr>
          <p:cNvSpPr>
            <a:spLocks noGrp="1"/>
          </p:cNvSpPr>
          <p:nvPr>
            <p:ph idx="1"/>
          </p:nvPr>
        </p:nvSpPr>
        <p:spPr/>
        <p:txBody>
          <a:bodyPr/>
          <a:lstStyle/>
          <a:p>
            <a:r>
              <a:rPr lang="en-US" dirty="0"/>
              <a:t>Streamlines recordkeeping</a:t>
            </a:r>
          </a:p>
          <a:p>
            <a:r>
              <a:rPr lang="en-US" dirty="0"/>
              <a:t>Helps reduce errors, missed transactions and seamless reporting</a:t>
            </a:r>
          </a:p>
          <a:p>
            <a:r>
              <a:rPr lang="en-US" dirty="0"/>
              <a:t>Easier to calculate and file tax returns</a:t>
            </a:r>
          </a:p>
          <a:p>
            <a:r>
              <a:rPr lang="en-US" dirty="0"/>
              <a:t>Assist with  the analysis of your business performance</a:t>
            </a:r>
          </a:p>
          <a:p>
            <a:r>
              <a:rPr lang="en-US" dirty="0"/>
              <a:t>Can automate some processes i.e. invoicing and payment collections</a:t>
            </a:r>
          </a:p>
          <a:p>
            <a:r>
              <a:rPr lang="en-US" dirty="0"/>
              <a:t>Can integrate with other business systems i.e. CRM, Timekeeping, etc.</a:t>
            </a:r>
          </a:p>
        </p:txBody>
      </p:sp>
    </p:spTree>
    <p:extLst>
      <p:ext uri="{BB962C8B-B14F-4D97-AF65-F5344CB8AC3E}">
        <p14:creationId xmlns:p14="http://schemas.microsoft.com/office/powerpoint/2010/main" val="2797525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F63E-2B42-B673-9888-5F267FC82A60}"/>
              </a:ext>
            </a:extLst>
          </p:cNvPr>
          <p:cNvSpPr>
            <a:spLocks noGrp="1"/>
          </p:cNvSpPr>
          <p:nvPr>
            <p:ph type="title"/>
          </p:nvPr>
        </p:nvSpPr>
        <p:spPr/>
        <p:txBody>
          <a:bodyPr anchor="ctr"/>
          <a:lstStyle/>
          <a:p>
            <a:pPr algn="ctr"/>
            <a:r>
              <a:rPr lang="en-US" sz="4000" dirty="0"/>
              <a:t>So let’s talk Bookkeeping Systems </a:t>
            </a:r>
            <a:r>
              <a:rPr lang="en-US" sz="2800" dirty="0"/>
              <a:t>(areas to consider when selecting a bookkeeping system)</a:t>
            </a:r>
          </a:p>
        </p:txBody>
      </p:sp>
      <p:sp>
        <p:nvSpPr>
          <p:cNvPr id="3" name="Content Placeholder 2">
            <a:extLst>
              <a:ext uri="{FF2B5EF4-FFF2-40B4-BE49-F238E27FC236}">
                <a16:creationId xmlns:a16="http://schemas.microsoft.com/office/drawing/2014/main" id="{4E850D70-4267-5801-74DE-E07C4691BCA5}"/>
              </a:ext>
            </a:extLst>
          </p:cNvPr>
          <p:cNvSpPr>
            <a:spLocks noGrp="1"/>
          </p:cNvSpPr>
          <p:nvPr>
            <p:ph idx="1"/>
          </p:nvPr>
        </p:nvSpPr>
        <p:spPr/>
        <p:txBody>
          <a:bodyPr/>
          <a:lstStyle/>
          <a:p>
            <a:r>
              <a:rPr lang="en-US" sz="3600" dirty="0"/>
              <a:t>Cost</a:t>
            </a:r>
          </a:p>
          <a:p>
            <a:r>
              <a:rPr lang="en-US" sz="3600" dirty="0"/>
              <a:t>Usability</a:t>
            </a:r>
          </a:p>
          <a:p>
            <a:r>
              <a:rPr lang="en-US" sz="3600" dirty="0"/>
              <a:t>Features</a:t>
            </a:r>
          </a:p>
          <a:p>
            <a:r>
              <a:rPr lang="en-US" sz="3600" dirty="0"/>
              <a:t>Integrations</a:t>
            </a:r>
          </a:p>
          <a:p>
            <a:r>
              <a:rPr lang="en-US" sz="3600" dirty="0"/>
              <a:t>Reporting Capabilities</a:t>
            </a:r>
          </a:p>
          <a:p>
            <a:r>
              <a:rPr lang="en-US" sz="3600" dirty="0"/>
              <a:t>Scalability</a:t>
            </a:r>
          </a:p>
        </p:txBody>
      </p:sp>
    </p:spTree>
    <p:extLst>
      <p:ext uri="{BB962C8B-B14F-4D97-AF65-F5344CB8AC3E}">
        <p14:creationId xmlns:p14="http://schemas.microsoft.com/office/powerpoint/2010/main" val="2367368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45BEE-2059-1050-EB0A-EBB7B347470B}"/>
              </a:ext>
            </a:extLst>
          </p:cNvPr>
          <p:cNvSpPr>
            <a:spLocks noGrp="1"/>
          </p:cNvSpPr>
          <p:nvPr>
            <p:ph type="title"/>
          </p:nvPr>
        </p:nvSpPr>
        <p:spPr/>
        <p:txBody>
          <a:bodyPr anchor="ctr"/>
          <a:lstStyle/>
          <a:p>
            <a:pPr algn="ctr"/>
            <a:r>
              <a:rPr lang="en-US" dirty="0"/>
              <a:t>So let’s talk bookkeeping systems</a:t>
            </a:r>
            <a:br>
              <a:rPr lang="en-US" dirty="0"/>
            </a:br>
            <a:r>
              <a:rPr lang="en-US" sz="2800" dirty="0"/>
              <a:t>(some examples, and there are more out there)</a:t>
            </a:r>
            <a:endParaRPr lang="en-US" dirty="0"/>
          </a:p>
        </p:txBody>
      </p:sp>
      <p:pic>
        <p:nvPicPr>
          <p:cNvPr id="4098" name="Picture 2" descr="Free White Male 3D Model illustration and picture">
            <a:extLst>
              <a:ext uri="{FF2B5EF4-FFF2-40B4-BE49-F238E27FC236}">
                <a16:creationId xmlns:a16="http://schemas.microsoft.com/office/drawing/2014/main" id="{32FC736A-90B5-0C2F-AA87-38E2ECE3EFC2}"/>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686384" y="3239045"/>
            <a:ext cx="1950720" cy="19507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91F503F-5101-8815-FC63-961D4C3DCA81}"/>
              </a:ext>
            </a:extLst>
          </p:cNvPr>
          <p:cNvSpPr txBox="1"/>
          <p:nvPr/>
        </p:nvSpPr>
        <p:spPr>
          <a:xfrm>
            <a:off x="506896" y="2136913"/>
            <a:ext cx="6490252" cy="4524315"/>
          </a:xfrm>
          <a:prstGeom prst="rect">
            <a:avLst/>
          </a:prstGeom>
          <a:noFill/>
        </p:spPr>
        <p:txBody>
          <a:bodyPr wrap="square" rtlCol="0">
            <a:spAutoFit/>
          </a:bodyPr>
          <a:lstStyle/>
          <a:p>
            <a:pPr marL="285750" indent="-285750">
              <a:buFont typeface="Arial" panose="020B0604020202020204" pitchFamily="34" charset="0"/>
              <a:buChar char="•"/>
            </a:pPr>
            <a:r>
              <a:rPr lang="en-US" sz="3200" dirty="0" err="1"/>
              <a:t>Quickbooks</a:t>
            </a:r>
            <a:r>
              <a:rPr lang="en-US" sz="3200" dirty="0"/>
              <a:t>:  </a:t>
            </a:r>
            <a:r>
              <a:rPr lang="en-US" sz="2400" dirty="0">
                <a:hlinkClick r:id="rId4"/>
              </a:rPr>
              <a:t>www.quickbooks.intuit.com</a:t>
            </a:r>
            <a:endParaRPr lang="en-US" sz="2400" dirty="0"/>
          </a:p>
          <a:p>
            <a:endParaRPr lang="en-US" sz="2400" dirty="0"/>
          </a:p>
          <a:p>
            <a:pPr marL="285750" indent="-285750">
              <a:buFont typeface="Arial" panose="020B0604020202020204" pitchFamily="34" charset="0"/>
              <a:buChar char="•"/>
            </a:pPr>
            <a:r>
              <a:rPr lang="en-US" sz="3200" dirty="0" err="1"/>
              <a:t>Freshbooks</a:t>
            </a:r>
            <a:r>
              <a:rPr lang="en-US" sz="3200" dirty="0"/>
              <a:t>:  </a:t>
            </a:r>
            <a:r>
              <a:rPr lang="en-US" sz="2400" dirty="0">
                <a:hlinkClick r:id="rId5"/>
              </a:rPr>
              <a:t>www.freshbooks.com</a:t>
            </a:r>
            <a:endParaRPr lang="en-US" sz="2400" dirty="0"/>
          </a:p>
          <a:p>
            <a:endParaRPr lang="en-US" sz="3200" dirty="0"/>
          </a:p>
          <a:p>
            <a:pPr marL="285750" indent="-285750">
              <a:buFont typeface="Arial" panose="020B0604020202020204" pitchFamily="34" charset="0"/>
              <a:buChar char="•"/>
            </a:pPr>
            <a:r>
              <a:rPr lang="en-US" sz="3200" dirty="0" err="1"/>
              <a:t>Zohobooks</a:t>
            </a:r>
            <a:r>
              <a:rPr lang="en-US" sz="3200" dirty="0"/>
              <a:t>:  </a:t>
            </a:r>
            <a:r>
              <a:rPr lang="en-US" sz="2400" dirty="0">
                <a:hlinkClick r:id="rId6"/>
              </a:rPr>
              <a:t>www.zoho.com</a:t>
            </a:r>
            <a:endParaRPr lang="en-US" sz="2400" dirty="0"/>
          </a:p>
          <a:p>
            <a:endParaRPr lang="en-US" sz="2400" dirty="0"/>
          </a:p>
          <a:p>
            <a:pPr marL="285750" indent="-285750">
              <a:buFont typeface="Arial" panose="020B0604020202020204" pitchFamily="34" charset="0"/>
              <a:buChar char="•"/>
            </a:pPr>
            <a:r>
              <a:rPr lang="en-US" sz="3200" dirty="0"/>
              <a:t>Xero:  </a:t>
            </a:r>
            <a:r>
              <a:rPr lang="en-US" sz="2400" dirty="0">
                <a:hlinkClick r:id="rId7"/>
              </a:rPr>
              <a:t>www.xero.com</a:t>
            </a:r>
            <a:endParaRPr lang="en-US" sz="2400" dirty="0"/>
          </a:p>
          <a:p>
            <a:endParaRPr lang="en-US" sz="2400" dirty="0"/>
          </a:p>
          <a:p>
            <a:pPr marL="285750" indent="-285750">
              <a:buFont typeface="Arial" panose="020B0604020202020204" pitchFamily="34" charset="0"/>
              <a:buChar char="•"/>
            </a:pPr>
            <a:r>
              <a:rPr lang="en-US" sz="3200" dirty="0"/>
              <a:t>Wave Financial:  </a:t>
            </a:r>
            <a:r>
              <a:rPr lang="en-US" sz="2400" dirty="0">
                <a:hlinkClick r:id="rId8"/>
              </a:rPr>
              <a:t>www.waveapps.com</a:t>
            </a:r>
            <a:endParaRPr lang="en-US" sz="2400" dirty="0"/>
          </a:p>
          <a:p>
            <a:endParaRPr lang="en-US" sz="2400" dirty="0"/>
          </a:p>
        </p:txBody>
      </p:sp>
    </p:spTree>
    <p:extLst>
      <p:ext uri="{BB962C8B-B14F-4D97-AF65-F5344CB8AC3E}">
        <p14:creationId xmlns:p14="http://schemas.microsoft.com/office/powerpoint/2010/main" val="1310789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00AC2-3BE9-B2CD-4A2E-DE7FC940A5B5}"/>
              </a:ext>
            </a:extLst>
          </p:cNvPr>
          <p:cNvSpPr>
            <a:spLocks noGrp="1"/>
          </p:cNvSpPr>
          <p:nvPr>
            <p:ph type="title"/>
          </p:nvPr>
        </p:nvSpPr>
        <p:spPr/>
        <p:txBody>
          <a:bodyPr/>
          <a:lstStyle/>
          <a:p>
            <a:r>
              <a:rPr lang="en-US" dirty="0"/>
              <a:t>Accounting System Demo</a:t>
            </a:r>
          </a:p>
        </p:txBody>
      </p:sp>
    </p:spTree>
    <p:extLst>
      <p:ext uri="{BB962C8B-B14F-4D97-AF65-F5344CB8AC3E}">
        <p14:creationId xmlns:p14="http://schemas.microsoft.com/office/powerpoint/2010/main" val="3222831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890A4-0803-1E5E-49E1-25E6E1B0A19E}"/>
              </a:ext>
            </a:extLst>
          </p:cNvPr>
          <p:cNvSpPr>
            <a:spLocks noGrp="1"/>
          </p:cNvSpPr>
          <p:nvPr>
            <p:ph type="title"/>
          </p:nvPr>
        </p:nvSpPr>
        <p:spPr/>
        <p:txBody>
          <a:bodyPr/>
          <a:lstStyle/>
          <a:p>
            <a:pPr algn="ctr"/>
            <a:r>
              <a:rPr lang="en-US" dirty="0"/>
              <a:t>Intro:  Ann Zimmerman </a:t>
            </a:r>
            <a:br>
              <a:rPr lang="en-US" dirty="0"/>
            </a:br>
            <a:r>
              <a:rPr lang="en-US" sz="2800" dirty="0"/>
              <a:t>Certified Business Advisor with the Washington SBDC</a:t>
            </a:r>
          </a:p>
        </p:txBody>
      </p:sp>
      <p:sp>
        <p:nvSpPr>
          <p:cNvPr id="3" name="Content Placeholder 2">
            <a:extLst>
              <a:ext uri="{FF2B5EF4-FFF2-40B4-BE49-F238E27FC236}">
                <a16:creationId xmlns:a16="http://schemas.microsoft.com/office/drawing/2014/main" id="{641D5916-775C-D1B2-27AC-B129A9A69035}"/>
              </a:ext>
            </a:extLst>
          </p:cNvPr>
          <p:cNvSpPr>
            <a:spLocks noGrp="1"/>
          </p:cNvSpPr>
          <p:nvPr>
            <p:ph idx="1"/>
          </p:nvPr>
        </p:nvSpPr>
        <p:spPr/>
        <p:txBody>
          <a:bodyPr/>
          <a:lstStyle/>
          <a:p>
            <a:pPr marL="0" indent="0">
              <a:buNone/>
            </a:pPr>
            <a:r>
              <a:rPr lang="en-US" sz="1800" dirty="0"/>
              <a:t>Ann was born and raised in Pierce County, and has lived and worked in the area most of her adult life.  </a:t>
            </a:r>
          </a:p>
          <a:p>
            <a:pPr marL="0" indent="0">
              <a:buNone/>
            </a:pPr>
            <a:r>
              <a:rPr lang="en-US" sz="1800" dirty="0"/>
              <a:t>Ann’s background is in accounting and finance and has over thirty years of experience in business. Ann has earned her Master’s Degree in Accounting and Tax from WSU, and is a retired CPA.</a:t>
            </a:r>
          </a:p>
          <a:p>
            <a:pPr marL="0" indent="0">
              <a:buNone/>
            </a:pPr>
            <a:r>
              <a:rPr lang="en-US" sz="1800" dirty="0"/>
              <a:t>She as worked in various industries including: retail, construction services, manufacturing, healthcare and not-for-profit.  </a:t>
            </a:r>
          </a:p>
          <a:p>
            <a:pPr marL="0" indent="0">
              <a:buNone/>
            </a:pPr>
            <a:r>
              <a:rPr lang="en-US" sz="1800" dirty="0"/>
              <a:t>Ann specializes in assisting her clients in establishing solid policies and procedures while bringing an organization and flow to their operations.  Other areas of expertise include:  financial analysis, budgeting,  organizational effectiveness, management, and business leadership. </a:t>
            </a:r>
          </a:p>
          <a:p>
            <a:pPr marL="0" indent="0">
              <a:buNone/>
            </a:pPr>
            <a:r>
              <a:rPr lang="en-US" sz="1400" i="1" dirty="0"/>
              <a:t>“In working with my clients, my main focus is to assist clients to identify their resources, determine how to access them, and how to best leverage those resources toward building a successful, sustainable, and profitable business.   I am excited at the opportunity to serve my clients and community  through my work at the Washington Small Business Development center by  educating, teaching, guiding and advising.”</a:t>
            </a:r>
          </a:p>
        </p:txBody>
      </p:sp>
    </p:spTree>
    <p:extLst>
      <p:ext uri="{BB962C8B-B14F-4D97-AF65-F5344CB8AC3E}">
        <p14:creationId xmlns:p14="http://schemas.microsoft.com/office/powerpoint/2010/main" val="3960284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41111-5226-251C-0B01-DE10589C55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D5F7E-9DFF-40D9-FA7B-19C664E0A88C}"/>
              </a:ext>
            </a:extLst>
          </p:cNvPr>
          <p:cNvSpPr>
            <a:spLocks noGrp="1"/>
          </p:cNvSpPr>
          <p:nvPr>
            <p:ph type="title"/>
          </p:nvPr>
        </p:nvSpPr>
        <p:spPr/>
        <p:txBody>
          <a:bodyPr/>
          <a:lstStyle/>
          <a:p>
            <a:pPr algn="ctr"/>
            <a:r>
              <a:rPr lang="en-US" b="1" dirty="0"/>
              <a:t>Additional Terms/Definitions</a:t>
            </a:r>
          </a:p>
        </p:txBody>
      </p:sp>
      <p:sp>
        <p:nvSpPr>
          <p:cNvPr id="3" name="TextBox 2">
            <a:extLst>
              <a:ext uri="{FF2B5EF4-FFF2-40B4-BE49-F238E27FC236}">
                <a16:creationId xmlns:a16="http://schemas.microsoft.com/office/drawing/2014/main" id="{0EBC6CA0-8E1E-3B87-38BD-BC44ACFB364E}"/>
              </a:ext>
            </a:extLst>
          </p:cNvPr>
          <p:cNvSpPr txBox="1"/>
          <p:nvPr/>
        </p:nvSpPr>
        <p:spPr>
          <a:xfrm>
            <a:off x="1252603" y="1365337"/>
            <a:ext cx="6976997" cy="3416320"/>
          </a:xfrm>
          <a:prstGeom prst="rect">
            <a:avLst/>
          </a:prstGeom>
          <a:noFill/>
        </p:spPr>
        <p:txBody>
          <a:bodyPr wrap="square" rtlCol="0">
            <a:spAutoFit/>
          </a:bodyPr>
          <a:lstStyle/>
          <a:p>
            <a:endParaRPr lang="en-US" sz="3600" dirty="0"/>
          </a:p>
          <a:p>
            <a:pPr marL="285750" indent="-285750">
              <a:buFont typeface="Arial" panose="020B0604020202020204" pitchFamily="34" charset="0"/>
              <a:buChar char="•"/>
            </a:pPr>
            <a:r>
              <a:rPr lang="en-US" sz="3600" dirty="0"/>
              <a:t>Chart of Accounts</a:t>
            </a:r>
          </a:p>
          <a:p>
            <a:endParaRPr lang="en-US" sz="3600" dirty="0"/>
          </a:p>
          <a:p>
            <a:pPr marL="285750" indent="-285750">
              <a:buFont typeface="Arial" panose="020B0604020202020204" pitchFamily="34" charset="0"/>
              <a:buChar char="•"/>
            </a:pPr>
            <a:r>
              <a:rPr lang="en-US" sz="3600" dirty="0"/>
              <a:t>Income Statement/Profit &amp; Loss </a:t>
            </a:r>
          </a:p>
          <a:p>
            <a:endParaRPr lang="en-US" sz="3600" dirty="0"/>
          </a:p>
          <a:p>
            <a:pPr marL="285750" indent="-285750">
              <a:buFont typeface="Arial" panose="020B0604020202020204" pitchFamily="34" charset="0"/>
              <a:buChar char="•"/>
            </a:pPr>
            <a:r>
              <a:rPr lang="en-US" sz="3600" dirty="0"/>
              <a:t>Balance Sheet</a:t>
            </a:r>
          </a:p>
        </p:txBody>
      </p:sp>
    </p:spTree>
    <p:extLst>
      <p:ext uri="{BB962C8B-B14F-4D97-AF65-F5344CB8AC3E}">
        <p14:creationId xmlns:p14="http://schemas.microsoft.com/office/powerpoint/2010/main" val="3688930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7B1E2-32D1-0898-C9BA-CDA495709D83}"/>
              </a:ext>
            </a:extLst>
          </p:cNvPr>
          <p:cNvSpPr>
            <a:spLocks noGrp="1"/>
          </p:cNvSpPr>
          <p:nvPr>
            <p:ph type="title"/>
          </p:nvPr>
        </p:nvSpPr>
        <p:spPr/>
        <p:txBody>
          <a:bodyPr/>
          <a:lstStyle/>
          <a:p>
            <a:pPr algn="ctr"/>
            <a:r>
              <a:rPr lang="en-US" dirty="0"/>
              <a:t>The Flow of Information and the Accounting Cycle</a:t>
            </a:r>
          </a:p>
        </p:txBody>
      </p:sp>
      <p:sp>
        <p:nvSpPr>
          <p:cNvPr id="4" name="Rectangle 3">
            <a:extLst>
              <a:ext uri="{FF2B5EF4-FFF2-40B4-BE49-F238E27FC236}">
                <a16:creationId xmlns:a16="http://schemas.microsoft.com/office/drawing/2014/main" id="{7E437D36-6D27-516D-3629-AAC66348EAD2}"/>
              </a:ext>
            </a:extLst>
          </p:cNvPr>
          <p:cNvSpPr/>
          <p:nvPr/>
        </p:nvSpPr>
        <p:spPr>
          <a:xfrm>
            <a:off x="815008" y="1938130"/>
            <a:ext cx="1560443" cy="178572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Transactions</a:t>
            </a:r>
          </a:p>
        </p:txBody>
      </p:sp>
      <p:cxnSp>
        <p:nvCxnSpPr>
          <p:cNvPr id="6" name="Straight Arrow Connector 5">
            <a:extLst>
              <a:ext uri="{FF2B5EF4-FFF2-40B4-BE49-F238E27FC236}">
                <a16:creationId xmlns:a16="http://schemas.microsoft.com/office/drawing/2014/main" id="{4BAAC10D-5E48-F197-3AEE-168178848E65}"/>
              </a:ext>
            </a:extLst>
          </p:cNvPr>
          <p:cNvCxnSpPr/>
          <p:nvPr/>
        </p:nvCxnSpPr>
        <p:spPr>
          <a:xfrm>
            <a:off x="2375451" y="2862470"/>
            <a:ext cx="4472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47A9BFD-8C9B-9887-1ABF-A9E9591A7282}"/>
              </a:ext>
            </a:extLst>
          </p:cNvPr>
          <p:cNvSpPr/>
          <p:nvPr/>
        </p:nvSpPr>
        <p:spPr>
          <a:xfrm>
            <a:off x="2822713" y="1948069"/>
            <a:ext cx="1560443" cy="17890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Record the transactions in the system using the Chart of Accounts</a:t>
            </a:r>
          </a:p>
        </p:txBody>
      </p:sp>
      <p:cxnSp>
        <p:nvCxnSpPr>
          <p:cNvPr id="14" name="Straight Arrow Connector 13">
            <a:extLst>
              <a:ext uri="{FF2B5EF4-FFF2-40B4-BE49-F238E27FC236}">
                <a16:creationId xmlns:a16="http://schemas.microsoft.com/office/drawing/2014/main" id="{DD1D4B87-E111-6EA0-714C-3E3B0271AE8B}"/>
              </a:ext>
            </a:extLst>
          </p:cNvPr>
          <p:cNvCxnSpPr/>
          <p:nvPr/>
        </p:nvCxnSpPr>
        <p:spPr>
          <a:xfrm>
            <a:off x="4383156" y="2875722"/>
            <a:ext cx="4472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C7A15484-93DE-BC72-2B4F-576858B51BCD}"/>
              </a:ext>
            </a:extLst>
          </p:cNvPr>
          <p:cNvSpPr/>
          <p:nvPr/>
        </p:nvSpPr>
        <p:spPr>
          <a:xfrm>
            <a:off x="4830418" y="1948069"/>
            <a:ext cx="1560443" cy="180892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Transactions are classified by category through  the use of the Chart of Accounts</a:t>
            </a:r>
          </a:p>
        </p:txBody>
      </p:sp>
      <p:sp>
        <p:nvSpPr>
          <p:cNvPr id="16" name="Rectangle 15">
            <a:extLst>
              <a:ext uri="{FF2B5EF4-FFF2-40B4-BE49-F238E27FC236}">
                <a16:creationId xmlns:a16="http://schemas.microsoft.com/office/drawing/2014/main" id="{E8910ACA-EF61-C31D-6D9D-C9FBDF1FF07C}"/>
              </a:ext>
            </a:extLst>
          </p:cNvPr>
          <p:cNvSpPr/>
          <p:nvPr/>
        </p:nvSpPr>
        <p:spPr>
          <a:xfrm>
            <a:off x="6838123" y="1951382"/>
            <a:ext cx="1560443" cy="183542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Produce meaningful  reports for making decisions and regulatory filings</a:t>
            </a:r>
          </a:p>
        </p:txBody>
      </p:sp>
      <p:cxnSp>
        <p:nvCxnSpPr>
          <p:cNvPr id="17" name="Straight Arrow Connector 16">
            <a:extLst>
              <a:ext uri="{FF2B5EF4-FFF2-40B4-BE49-F238E27FC236}">
                <a16:creationId xmlns:a16="http://schemas.microsoft.com/office/drawing/2014/main" id="{3E8641BC-97BB-79C8-8BE9-8EEF9FE0EC1D}"/>
              </a:ext>
            </a:extLst>
          </p:cNvPr>
          <p:cNvCxnSpPr/>
          <p:nvPr/>
        </p:nvCxnSpPr>
        <p:spPr>
          <a:xfrm>
            <a:off x="6390861" y="2882348"/>
            <a:ext cx="4472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23C4267D-266C-3147-9590-58DA7D60F15F}"/>
              </a:ext>
            </a:extLst>
          </p:cNvPr>
          <p:cNvSpPr/>
          <p:nvPr/>
        </p:nvSpPr>
        <p:spPr>
          <a:xfrm>
            <a:off x="6838122" y="4356650"/>
            <a:ext cx="1560443" cy="20143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Income Statement</a:t>
            </a:r>
          </a:p>
          <a:p>
            <a:pPr algn="ctr"/>
            <a:r>
              <a:rPr lang="en-US" dirty="0"/>
              <a:t>Balance Sheet</a:t>
            </a:r>
          </a:p>
          <a:p>
            <a:pPr algn="ctr"/>
            <a:r>
              <a:rPr lang="en-US" dirty="0"/>
              <a:t>Statement of Cash Flows</a:t>
            </a:r>
          </a:p>
          <a:p>
            <a:pPr algn="ctr"/>
            <a:r>
              <a:rPr lang="en-US" dirty="0"/>
              <a:t>Tax Reports</a:t>
            </a:r>
          </a:p>
          <a:p>
            <a:pPr algn="ctr"/>
            <a:r>
              <a:rPr lang="en-US" dirty="0"/>
              <a:t>Other</a:t>
            </a:r>
          </a:p>
        </p:txBody>
      </p:sp>
      <p:cxnSp>
        <p:nvCxnSpPr>
          <p:cNvPr id="22" name="Straight Connector 21">
            <a:extLst>
              <a:ext uri="{FF2B5EF4-FFF2-40B4-BE49-F238E27FC236}">
                <a16:creationId xmlns:a16="http://schemas.microsoft.com/office/drawing/2014/main" id="{E643D56D-3E83-422C-F407-441DD81CB59B}"/>
              </a:ext>
            </a:extLst>
          </p:cNvPr>
          <p:cNvCxnSpPr>
            <a:cxnSpLocks/>
            <a:stCxn id="16" idx="2"/>
            <a:endCxn id="18" idx="0"/>
          </p:cNvCxnSpPr>
          <p:nvPr/>
        </p:nvCxnSpPr>
        <p:spPr>
          <a:xfrm flipH="1">
            <a:off x="7618344" y="3786808"/>
            <a:ext cx="1" cy="569842"/>
          </a:xfrm>
          <a:prstGeom prst="line">
            <a:avLst/>
          </a:prstGeom>
        </p:spPr>
        <p:style>
          <a:lnRef idx="1">
            <a:schemeClr val="accent1"/>
          </a:lnRef>
          <a:fillRef idx="0">
            <a:schemeClr val="accent1"/>
          </a:fillRef>
          <a:effectRef idx="0">
            <a:schemeClr val="accent1"/>
          </a:effectRef>
          <a:fontRef idx="minor">
            <a:schemeClr val="tx1"/>
          </a:fontRef>
        </p:style>
      </p:cxnSp>
      <p:pic>
        <p:nvPicPr>
          <p:cNvPr id="2055" name="Picture 7">
            <a:extLst>
              <a:ext uri="{FF2B5EF4-FFF2-40B4-BE49-F238E27FC236}">
                <a16:creationId xmlns:a16="http://schemas.microsoft.com/office/drawing/2014/main" id="{CD6B1C60-1A71-82BF-38DE-D38A384F30F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19011" y="3994483"/>
            <a:ext cx="2286000" cy="2252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1042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0BB4C-7172-C54F-48A0-27A32D5C667D}"/>
              </a:ext>
            </a:extLst>
          </p:cNvPr>
          <p:cNvSpPr>
            <a:spLocks noGrp="1"/>
          </p:cNvSpPr>
          <p:nvPr>
            <p:ph type="title"/>
          </p:nvPr>
        </p:nvSpPr>
        <p:spPr/>
        <p:txBody>
          <a:bodyPr anchor="ctr"/>
          <a:lstStyle/>
          <a:p>
            <a:pPr algn="ctr"/>
            <a:r>
              <a:rPr lang="en-US" dirty="0"/>
              <a:t>Summary: Best Practices</a:t>
            </a:r>
          </a:p>
        </p:txBody>
      </p:sp>
      <p:sp>
        <p:nvSpPr>
          <p:cNvPr id="3" name="Content Placeholder 2">
            <a:extLst>
              <a:ext uri="{FF2B5EF4-FFF2-40B4-BE49-F238E27FC236}">
                <a16:creationId xmlns:a16="http://schemas.microsoft.com/office/drawing/2014/main" id="{92711092-6321-55E8-5487-A026468CC416}"/>
              </a:ext>
            </a:extLst>
          </p:cNvPr>
          <p:cNvSpPr>
            <a:spLocks noGrp="1"/>
          </p:cNvSpPr>
          <p:nvPr>
            <p:ph idx="1"/>
          </p:nvPr>
        </p:nvSpPr>
        <p:spPr/>
        <p:txBody>
          <a:bodyPr/>
          <a:lstStyle/>
          <a:p>
            <a:r>
              <a:rPr lang="en-US" dirty="0"/>
              <a:t>Make sure to have a basic understanding of accounting.</a:t>
            </a:r>
          </a:p>
          <a:p>
            <a:r>
              <a:rPr lang="en-US" dirty="0"/>
              <a:t>Find and </a:t>
            </a:r>
            <a:r>
              <a:rPr lang="en-US" u="sng" dirty="0"/>
              <a:t>USE</a:t>
            </a:r>
            <a:r>
              <a:rPr lang="en-US" dirty="0"/>
              <a:t> an accounting system that fits your business’s needs.  Record of all money received and all expenses paid out.</a:t>
            </a:r>
          </a:p>
          <a:p>
            <a:r>
              <a:rPr lang="en-US" dirty="0"/>
              <a:t>Open a business bank account and keep your business and personal finances separate.  Reconcile it every month.</a:t>
            </a:r>
          </a:p>
          <a:p>
            <a:r>
              <a:rPr lang="en-US" dirty="0"/>
              <a:t>Keep accurate employee and payroll records</a:t>
            </a:r>
          </a:p>
          <a:p>
            <a:r>
              <a:rPr lang="en-US" dirty="0"/>
              <a:t>Consider hiring an Accountant/Bookkeeper</a:t>
            </a:r>
          </a:p>
          <a:p>
            <a:pPr marL="0" indent="0">
              <a:buNone/>
            </a:pPr>
            <a:endParaRPr lang="en-US" dirty="0"/>
          </a:p>
        </p:txBody>
      </p:sp>
    </p:spTree>
    <p:extLst>
      <p:ext uri="{BB962C8B-B14F-4D97-AF65-F5344CB8AC3E}">
        <p14:creationId xmlns:p14="http://schemas.microsoft.com/office/powerpoint/2010/main" val="2047162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r>
              <a:rPr lang="en-US" dirty="0"/>
              <a:t>Washington SBDC Locations</a:t>
            </a:r>
          </a:p>
        </p:txBody>
      </p:sp>
      <p:pic>
        <p:nvPicPr>
          <p:cNvPr id="12" name="Picture 11">
            <a:extLst>
              <a:ext uri="{FF2B5EF4-FFF2-40B4-BE49-F238E27FC236}">
                <a16:creationId xmlns:a16="http://schemas.microsoft.com/office/drawing/2014/main" id="{D823FBA7-751E-4164-B88F-90B15AB2CE2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74176" y="1178791"/>
            <a:ext cx="7195647" cy="5560274"/>
          </a:xfrm>
          <a:prstGeom prst="rect">
            <a:avLst/>
          </a:prstGeom>
        </p:spPr>
      </p:pic>
      <p:pic>
        <p:nvPicPr>
          <p:cNvPr id="16" name="Picture 15" descr="Logo, company name&#10;&#10;Description automatically generated">
            <a:extLst>
              <a:ext uri="{FF2B5EF4-FFF2-40B4-BE49-F238E27FC236}">
                <a16:creationId xmlns:a16="http://schemas.microsoft.com/office/drawing/2014/main" id="{D5141005-6E91-462E-A613-96C2E93A12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58348" y="5732360"/>
            <a:ext cx="2959510" cy="1084529"/>
          </a:xfrm>
          <a:prstGeom prst="rect">
            <a:avLst/>
          </a:prstGeom>
        </p:spPr>
      </p:pic>
    </p:spTree>
    <p:extLst>
      <p:ext uri="{BB962C8B-B14F-4D97-AF65-F5344CB8AC3E}">
        <p14:creationId xmlns:p14="http://schemas.microsoft.com/office/powerpoint/2010/main" val="723888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35586" y="738081"/>
            <a:ext cx="8301513" cy="286232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Ann Zimmerman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white"/>
                </a:solidFill>
                <a:latin typeface="Calibri" panose="020F0502020204030204"/>
              </a:rPr>
              <a:t>Certified Business Advisor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white"/>
                </a:solidFill>
                <a:latin typeface="Calibri" panose="020F0502020204030204"/>
              </a:rPr>
              <a:t>950 Pacific Ave, Ste 452</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Tacoma, WA 98402</a:t>
            </a:r>
            <a:b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b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white"/>
                </a:solidFill>
                <a:latin typeface="Calibri" panose="020F0502020204030204"/>
              </a:rPr>
              <a:t>253-268-3339 | </a:t>
            </a:r>
            <a:r>
              <a:rPr lang="en-US" sz="2400" dirty="0" err="1">
                <a:solidFill>
                  <a:prstClr val="white"/>
                </a:solidFill>
                <a:latin typeface="Calibri" panose="020F0502020204030204"/>
              </a:rPr>
              <a:t>Ann.Zimmerman</a:t>
            </a:r>
            <a:r>
              <a:rPr kumimoji="0" lang="en-US" sz="2400" b="0" i="0" u="none" strike="noStrike" kern="1200" cap="none" spc="0" normalizeH="0" baseline="0" noProof="0" dirty="0">
                <a:ln>
                  <a:noFill/>
                </a:ln>
                <a:solidFill>
                  <a:prstClr val="white"/>
                </a:solidFill>
                <a:effectLst/>
                <a:uLnTx/>
                <a:uFillTx/>
                <a:latin typeface="Calibri" panose="020F0502020204030204"/>
              </a:rPr>
              <a:t>@wsbdc.org</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 www.wsbdc.org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Box 5"/>
          <p:cNvSpPr txBox="1"/>
          <p:nvPr/>
        </p:nvSpPr>
        <p:spPr>
          <a:xfrm>
            <a:off x="119060" y="6150114"/>
            <a:ext cx="890587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a:ea typeface="+mn-ea"/>
                <a:cs typeface="+mn-cs"/>
              </a:rPr>
              <a:t>The Washington SBDC network, hosted by Washington State University, is an accredited member of America’s SBDC. Funded in part through a cooperative agreement with the U.S. Small Business Administration, institutions of higher education, economic development organizations and other public and private funding partners.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a:ea typeface="+mn-ea"/>
                <a:cs typeface="+mn-cs"/>
              </a:rPr>
              <a:t>Reasonable accommodations for persons with disabilities will be made if requested at least two weeks in advance. Email or phone the Washington SBDC. </a:t>
            </a:r>
            <a:endParaRPr kumimoji="0" lang="en-US" sz="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B085A2F2-4629-4C28-8DA4-10DF9B0A8852}"/>
              </a:ext>
            </a:extLst>
          </p:cNvPr>
          <p:cNvSpPr txBox="1">
            <a:spLocks/>
          </p:cNvSpPr>
          <p:nvPr/>
        </p:nvSpPr>
        <p:spPr>
          <a:xfrm>
            <a:off x="628650" y="365125"/>
            <a:ext cx="7886700" cy="1325563"/>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pic>
        <p:nvPicPr>
          <p:cNvPr id="9" name="Picture 8">
            <a:extLst>
              <a:ext uri="{FF2B5EF4-FFF2-40B4-BE49-F238E27FC236}">
                <a16:creationId xmlns:a16="http://schemas.microsoft.com/office/drawing/2014/main" id="{C61D715F-2804-620D-3081-2CDE392D8A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5731" y="4277438"/>
            <a:ext cx="2181224" cy="1297491"/>
          </a:xfrm>
          <a:prstGeom prst="rect">
            <a:avLst/>
          </a:prstGeom>
        </p:spPr>
      </p:pic>
      <p:pic>
        <p:nvPicPr>
          <p:cNvPr id="10" name="Picture 9" descr="A white logo with a black background&#10;&#10;Description automatically generated with low confidence">
            <a:extLst>
              <a:ext uri="{FF2B5EF4-FFF2-40B4-BE49-F238E27FC236}">
                <a16:creationId xmlns:a16="http://schemas.microsoft.com/office/drawing/2014/main" id="{9CD27DBB-996A-BD87-29B5-30CCD69512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93170" y="4610179"/>
            <a:ext cx="1490296" cy="965955"/>
          </a:xfrm>
          <a:prstGeom prst="rect">
            <a:avLst/>
          </a:prstGeom>
        </p:spPr>
      </p:pic>
      <p:pic>
        <p:nvPicPr>
          <p:cNvPr id="11" name="Picture 10" descr="A white text on a black background&#10;&#10;Description automatically generated with low confidence">
            <a:extLst>
              <a:ext uri="{FF2B5EF4-FFF2-40B4-BE49-F238E27FC236}">
                <a16:creationId xmlns:a16="http://schemas.microsoft.com/office/drawing/2014/main" id="{E1376864-DFD1-0687-D8A1-8A7B6B24582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4643" y="4610179"/>
            <a:ext cx="760138" cy="965955"/>
          </a:xfrm>
          <a:prstGeom prst="rect">
            <a:avLst/>
          </a:prstGeom>
        </p:spPr>
      </p:pic>
    </p:spTree>
    <p:extLst>
      <p:ext uri="{BB962C8B-B14F-4D97-AF65-F5344CB8AC3E}">
        <p14:creationId xmlns:p14="http://schemas.microsoft.com/office/powerpoint/2010/main" val="4051840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0265D-FF50-E885-2A70-A3EFAF0429FB}"/>
              </a:ext>
            </a:extLst>
          </p:cNvPr>
          <p:cNvSpPr>
            <a:spLocks noGrp="1"/>
          </p:cNvSpPr>
          <p:nvPr>
            <p:ph type="title"/>
          </p:nvPr>
        </p:nvSpPr>
        <p:spPr/>
        <p:txBody>
          <a:bodyPr anchor="ctr"/>
          <a:lstStyle/>
          <a:p>
            <a:pPr algn="ctr"/>
            <a:r>
              <a:rPr lang="en-US" dirty="0"/>
              <a:t>DISCLAIMER</a:t>
            </a:r>
          </a:p>
        </p:txBody>
      </p:sp>
      <p:sp>
        <p:nvSpPr>
          <p:cNvPr id="3" name="Content Placeholder 2">
            <a:extLst>
              <a:ext uri="{FF2B5EF4-FFF2-40B4-BE49-F238E27FC236}">
                <a16:creationId xmlns:a16="http://schemas.microsoft.com/office/drawing/2014/main" id="{05412F5A-0F40-E99C-6595-2A4810715E89}"/>
              </a:ext>
            </a:extLst>
          </p:cNvPr>
          <p:cNvSpPr>
            <a:spLocks noGrp="1"/>
          </p:cNvSpPr>
          <p:nvPr>
            <p:ph idx="1"/>
          </p:nvPr>
        </p:nvSpPr>
        <p:spPr>
          <a:xfrm>
            <a:off x="628650" y="1825624"/>
            <a:ext cx="7886700" cy="4465845"/>
          </a:xfrm>
        </p:spPr>
        <p:txBody>
          <a:bodyPr/>
          <a:lstStyle/>
          <a:p>
            <a:r>
              <a:rPr lang="en-US" sz="2600" b="1" u="sng" dirty="0"/>
              <a:t>This class does not represent legal or accounting advice</a:t>
            </a:r>
            <a:r>
              <a:rPr lang="en-US" sz="2600" b="1" dirty="0"/>
              <a:t>.</a:t>
            </a:r>
            <a:r>
              <a:rPr lang="en-US" sz="2600" b="1" u="sng" dirty="0"/>
              <a:t>  </a:t>
            </a:r>
          </a:p>
          <a:p>
            <a:endParaRPr lang="en-US" sz="2600" b="1" u="sng" dirty="0"/>
          </a:p>
          <a:p>
            <a:r>
              <a:rPr lang="en-US" sz="2600" dirty="0"/>
              <a:t>Each business has its own unique legal situation and it is recommended that you seek professional and/or legal advice from a licensed professional for the specific needs of your business.</a:t>
            </a:r>
          </a:p>
          <a:p>
            <a:pPr marL="0" indent="0">
              <a:buNone/>
            </a:pPr>
            <a:endParaRPr lang="en-US" sz="2600" dirty="0"/>
          </a:p>
          <a:p>
            <a:r>
              <a:rPr lang="en-US" sz="2600" dirty="0"/>
              <a:t>The purpose of this class is to provide small business owners with an education about the basics of accounting.</a:t>
            </a:r>
          </a:p>
          <a:p>
            <a:endParaRPr lang="en-US" sz="2600" dirty="0"/>
          </a:p>
        </p:txBody>
      </p:sp>
    </p:spTree>
    <p:extLst>
      <p:ext uri="{BB962C8B-B14F-4D97-AF65-F5344CB8AC3E}">
        <p14:creationId xmlns:p14="http://schemas.microsoft.com/office/powerpoint/2010/main" val="1031580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r>
              <a:rPr lang="en-US" dirty="0"/>
              <a:t>Objectives:</a:t>
            </a:r>
          </a:p>
        </p:txBody>
      </p:sp>
      <p:sp>
        <p:nvSpPr>
          <p:cNvPr id="5" name="Content Placeholder 4"/>
          <p:cNvSpPr>
            <a:spLocks noGrp="1"/>
          </p:cNvSpPr>
          <p:nvPr>
            <p:ph idx="1"/>
          </p:nvPr>
        </p:nvSpPr>
        <p:spPr/>
        <p:txBody>
          <a:bodyPr/>
          <a:lstStyle/>
          <a:p>
            <a:r>
              <a:rPr lang="en-US" dirty="0"/>
              <a:t>The importance of accounting in business</a:t>
            </a:r>
          </a:p>
          <a:p>
            <a:pPr marL="0" indent="0">
              <a:buNone/>
            </a:pPr>
            <a:endParaRPr lang="en-US" dirty="0"/>
          </a:p>
          <a:p>
            <a:r>
              <a:rPr lang="en-US" dirty="0"/>
              <a:t>Review Accounting Basics</a:t>
            </a:r>
          </a:p>
          <a:p>
            <a:pPr marL="0" indent="0">
              <a:buNone/>
            </a:pPr>
            <a:endParaRPr lang="en-US" dirty="0"/>
          </a:p>
          <a:p>
            <a:r>
              <a:rPr lang="en-US" dirty="0"/>
              <a:t>Review on a high level Accounting Processes and Procedures</a:t>
            </a:r>
          </a:p>
          <a:p>
            <a:pPr marL="0" indent="0">
              <a:buNone/>
            </a:pPr>
            <a:endParaRPr lang="en-US" dirty="0"/>
          </a:p>
          <a:p>
            <a:r>
              <a:rPr lang="en-US" dirty="0"/>
              <a:t>Demonstration of an Accounting System</a:t>
            </a:r>
          </a:p>
          <a:p>
            <a:pPr marL="0" indent="0">
              <a:buNone/>
            </a:pPr>
            <a:endParaRPr lang="en-US" dirty="0"/>
          </a:p>
        </p:txBody>
      </p:sp>
    </p:spTree>
    <p:extLst>
      <p:ext uri="{BB962C8B-B14F-4D97-AF65-F5344CB8AC3E}">
        <p14:creationId xmlns:p14="http://schemas.microsoft.com/office/powerpoint/2010/main" val="63457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3E5D7-9200-7B75-50BF-1FD9F1E7E6B4}"/>
              </a:ext>
            </a:extLst>
          </p:cNvPr>
          <p:cNvSpPr>
            <a:spLocks noGrp="1"/>
          </p:cNvSpPr>
          <p:nvPr>
            <p:ph type="title"/>
          </p:nvPr>
        </p:nvSpPr>
        <p:spPr/>
        <p:txBody>
          <a:bodyPr/>
          <a:lstStyle/>
          <a:p>
            <a:pPr algn="ctr"/>
            <a:r>
              <a:rPr lang="en-US" dirty="0"/>
              <a:t>Why is accounting important to running a business?</a:t>
            </a:r>
          </a:p>
        </p:txBody>
      </p:sp>
      <p:pic>
        <p:nvPicPr>
          <p:cNvPr id="2050" name="Picture 2" descr="Free White Male 3D Model illustration and picture">
            <a:extLst>
              <a:ext uri="{FF2B5EF4-FFF2-40B4-BE49-F238E27FC236}">
                <a16:creationId xmlns:a16="http://schemas.microsoft.com/office/drawing/2014/main" id="{950FD059-376B-4888-56DE-AEFF406E3F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4156" y="1950055"/>
            <a:ext cx="4295687" cy="4295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3376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AD245-E9FB-EDDF-34AA-8ABEA31F89D1}"/>
              </a:ext>
            </a:extLst>
          </p:cNvPr>
          <p:cNvSpPr>
            <a:spLocks noGrp="1"/>
          </p:cNvSpPr>
          <p:nvPr>
            <p:ph type="title"/>
          </p:nvPr>
        </p:nvSpPr>
        <p:spPr/>
        <p:txBody>
          <a:bodyPr/>
          <a:lstStyle/>
          <a:p>
            <a:pPr algn="ctr"/>
            <a:r>
              <a:rPr lang="en-US" dirty="0"/>
              <a:t>We all have different reasons  for owning a business</a:t>
            </a:r>
          </a:p>
        </p:txBody>
      </p:sp>
      <p:sp>
        <p:nvSpPr>
          <p:cNvPr id="4" name="Content Placeholder 3">
            <a:extLst>
              <a:ext uri="{FF2B5EF4-FFF2-40B4-BE49-F238E27FC236}">
                <a16:creationId xmlns:a16="http://schemas.microsoft.com/office/drawing/2014/main" id="{DF11619C-F281-AD24-5013-C04F9B0FFCB3}"/>
              </a:ext>
            </a:extLst>
          </p:cNvPr>
          <p:cNvSpPr>
            <a:spLocks noGrp="1"/>
          </p:cNvSpPr>
          <p:nvPr>
            <p:ph idx="1"/>
          </p:nvPr>
        </p:nvSpPr>
        <p:spPr/>
        <p:txBody>
          <a:bodyPr/>
          <a:lstStyle/>
          <a:p>
            <a:pPr marL="0" indent="0" algn="ctr">
              <a:buNone/>
            </a:pPr>
            <a:r>
              <a:rPr lang="en-US" dirty="0"/>
              <a:t>The common, underlying motive under all our different reasons is:</a:t>
            </a:r>
          </a:p>
          <a:p>
            <a:pPr marL="0" indent="0" algn="ctr">
              <a:buNone/>
            </a:pPr>
            <a:endParaRPr lang="en-US" sz="4500" dirty="0"/>
          </a:p>
          <a:p>
            <a:pPr marL="0" indent="0">
              <a:buNone/>
            </a:pPr>
            <a:r>
              <a:rPr lang="en-US" sz="4500" dirty="0"/>
              <a:t>TO MAKE MONEY!</a:t>
            </a:r>
          </a:p>
          <a:p>
            <a:pPr marL="0" indent="0" algn="ctr">
              <a:buNone/>
            </a:pPr>
            <a:endParaRPr lang="en-US" dirty="0"/>
          </a:p>
        </p:txBody>
      </p:sp>
      <p:pic>
        <p:nvPicPr>
          <p:cNvPr id="1028" name="Picture 4" descr="Free Money Euro illustration and picture">
            <a:extLst>
              <a:ext uri="{FF2B5EF4-FFF2-40B4-BE49-F238E27FC236}">
                <a16:creationId xmlns:a16="http://schemas.microsoft.com/office/drawing/2014/main" id="{D4343C4F-D0D3-9184-5D3D-58C1059F7A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527" y="2941889"/>
            <a:ext cx="2919220" cy="29192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5023D95-3110-9EBA-98B4-3C956F4FA0F6}"/>
              </a:ext>
            </a:extLst>
          </p:cNvPr>
          <p:cNvSpPr txBox="1"/>
          <p:nvPr/>
        </p:nvSpPr>
        <p:spPr>
          <a:xfrm>
            <a:off x="707204" y="5653360"/>
            <a:ext cx="7603047" cy="738664"/>
          </a:xfrm>
          <a:prstGeom prst="rect">
            <a:avLst/>
          </a:prstGeom>
          <a:noFill/>
        </p:spPr>
        <p:txBody>
          <a:bodyPr wrap="square" rtlCol="0">
            <a:spAutoFit/>
          </a:bodyPr>
          <a:lstStyle/>
          <a:p>
            <a:pPr algn="ctr"/>
            <a:r>
              <a:rPr lang="en-US" sz="2100" i="1" dirty="0"/>
              <a:t>Dollars is the language that we use to measure our success.  Accounting is the function of gathering that data </a:t>
            </a:r>
            <a:r>
              <a:rPr lang="en-US" sz="2100" i="1"/>
              <a:t>and reporting it.</a:t>
            </a:r>
            <a:endParaRPr lang="en-US" sz="1350" dirty="0"/>
          </a:p>
        </p:txBody>
      </p:sp>
    </p:spTree>
    <p:extLst>
      <p:ext uri="{BB962C8B-B14F-4D97-AF65-F5344CB8AC3E}">
        <p14:creationId xmlns:p14="http://schemas.microsoft.com/office/powerpoint/2010/main" val="3850312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3830A-7362-0674-3A8E-CBC66E1F0BB9}"/>
              </a:ext>
            </a:extLst>
          </p:cNvPr>
          <p:cNvSpPr>
            <a:spLocks noGrp="1"/>
          </p:cNvSpPr>
          <p:nvPr>
            <p:ph type="title"/>
          </p:nvPr>
        </p:nvSpPr>
        <p:spPr/>
        <p:txBody>
          <a:bodyPr anchor="ctr"/>
          <a:lstStyle/>
          <a:p>
            <a:pPr algn="ctr"/>
            <a:r>
              <a:rPr lang="en-US" dirty="0"/>
              <a:t>The Importance of accounting</a:t>
            </a:r>
          </a:p>
        </p:txBody>
      </p:sp>
      <p:sp>
        <p:nvSpPr>
          <p:cNvPr id="3" name="Content Placeholder 2">
            <a:extLst>
              <a:ext uri="{FF2B5EF4-FFF2-40B4-BE49-F238E27FC236}">
                <a16:creationId xmlns:a16="http://schemas.microsoft.com/office/drawing/2014/main" id="{919F9052-1A34-9C50-9BFB-E47B8A5B520D}"/>
              </a:ext>
            </a:extLst>
          </p:cNvPr>
          <p:cNvSpPr>
            <a:spLocks noGrp="1"/>
          </p:cNvSpPr>
          <p:nvPr>
            <p:ph idx="1"/>
          </p:nvPr>
        </p:nvSpPr>
        <p:spPr/>
        <p:txBody>
          <a:bodyPr/>
          <a:lstStyle/>
          <a:p>
            <a:pPr marL="0" indent="0" algn="ctr">
              <a:buNone/>
            </a:pPr>
            <a:r>
              <a:rPr lang="en-US" sz="2800" i="1" dirty="0"/>
              <a:t>Dollars is the language that we use to measure our success.  Accounting is the system we use to capture that data and provide information to our stakeholders (including ourselves)!</a:t>
            </a:r>
          </a:p>
          <a:p>
            <a:pPr marL="0" indent="0" algn="ctr">
              <a:buNone/>
            </a:pPr>
            <a:endParaRPr lang="en-US" i="1" dirty="0"/>
          </a:p>
          <a:p>
            <a:pPr marL="0" indent="0" algn="ctr">
              <a:buNone/>
            </a:pPr>
            <a:endParaRPr lang="en-US" sz="1600" i="1" dirty="0"/>
          </a:p>
          <a:p>
            <a:pPr marL="0" indent="0" algn="ctr">
              <a:buNone/>
            </a:pPr>
            <a:r>
              <a:rPr lang="en-US" b="1" i="1" dirty="0"/>
              <a:t>Who are your stakeholders?</a:t>
            </a:r>
          </a:p>
          <a:p>
            <a:pPr marL="0" indent="0" algn="ctr">
              <a:buNone/>
            </a:pPr>
            <a:r>
              <a:rPr lang="en-US" b="1" i="1" dirty="0"/>
              <a:t>And, why do they care whether you are making money or not?</a:t>
            </a:r>
            <a:endParaRPr lang="en-US" b="1" dirty="0"/>
          </a:p>
          <a:p>
            <a:endParaRPr lang="en-US" dirty="0"/>
          </a:p>
        </p:txBody>
      </p:sp>
    </p:spTree>
    <p:extLst>
      <p:ext uri="{BB962C8B-B14F-4D97-AF65-F5344CB8AC3E}">
        <p14:creationId xmlns:p14="http://schemas.microsoft.com/office/powerpoint/2010/main" val="69018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C2893-D73B-D557-FF95-C07A49006003}"/>
              </a:ext>
            </a:extLst>
          </p:cNvPr>
          <p:cNvSpPr>
            <a:spLocks noGrp="1"/>
          </p:cNvSpPr>
          <p:nvPr>
            <p:ph type="title"/>
          </p:nvPr>
        </p:nvSpPr>
        <p:spPr/>
        <p:txBody>
          <a:bodyPr/>
          <a:lstStyle/>
          <a:p>
            <a:pPr algn="ctr"/>
            <a:r>
              <a:rPr lang="en-US" dirty="0"/>
              <a:t>The Importance of Accounting - Summary</a:t>
            </a:r>
          </a:p>
        </p:txBody>
      </p:sp>
      <p:sp>
        <p:nvSpPr>
          <p:cNvPr id="3" name="Content Placeholder 2">
            <a:extLst>
              <a:ext uri="{FF2B5EF4-FFF2-40B4-BE49-F238E27FC236}">
                <a16:creationId xmlns:a16="http://schemas.microsoft.com/office/drawing/2014/main" id="{AF2A21B7-16FE-8C0F-01A1-A9292BB0821F}"/>
              </a:ext>
            </a:extLst>
          </p:cNvPr>
          <p:cNvSpPr>
            <a:spLocks noGrp="1"/>
          </p:cNvSpPr>
          <p:nvPr>
            <p:ph idx="1"/>
          </p:nvPr>
        </p:nvSpPr>
        <p:spPr/>
        <p:txBody>
          <a:bodyPr/>
          <a:lstStyle/>
          <a:p>
            <a:pPr marL="0" indent="0">
              <a:buNone/>
            </a:pPr>
            <a:r>
              <a:rPr lang="en-US" dirty="0"/>
              <a:t>Accounting supports:</a:t>
            </a:r>
          </a:p>
          <a:p>
            <a:r>
              <a:rPr lang="en-US" dirty="0"/>
              <a:t>Decision making</a:t>
            </a:r>
          </a:p>
          <a:p>
            <a:r>
              <a:rPr lang="en-US" dirty="0"/>
              <a:t>Budgets and Financial Projections</a:t>
            </a:r>
          </a:p>
          <a:p>
            <a:r>
              <a:rPr lang="en-US" dirty="0"/>
              <a:t>Business Growth</a:t>
            </a:r>
          </a:p>
          <a:p>
            <a:r>
              <a:rPr lang="en-US" dirty="0"/>
              <a:t>Tax Compliance and Filings</a:t>
            </a:r>
          </a:p>
          <a:p>
            <a:r>
              <a:rPr lang="en-US" dirty="0"/>
              <a:t>Access to Funding</a:t>
            </a:r>
          </a:p>
          <a:p>
            <a:r>
              <a:rPr lang="en-US" dirty="0"/>
              <a:t>Cash Management</a:t>
            </a:r>
          </a:p>
          <a:p>
            <a:r>
              <a:rPr lang="en-US" dirty="0"/>
              <a:t>Business Performance Analysis</a:t>
            </a:r>
          </a:p>
          <a:p>
            <a:r>
              <a:rPr lang="en-US" dirty="0"/>
              <a:t>Legal Compliance and Risk Management</a:t>
            </a:r>
          </a:p>
        </p:txBody>
      </p:sp>
    </p:spTree>
    <p:extLst>
      <p:ext uri="{BB962C8B-B14F-4D97-AF65-F5344CB8AC3E}">
        <p14:creationId xmlns:p14="http://schemas.microsoft.com/office/powerpoint/2010/main" val="2959417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FFBE8-559A-C7E0-2A59-F117ECD2723B}"/>
              </a:ext>
            </a:extLst>
          </p:cNvPr>
          <p:cNvSpPr>
            <a:spLocks noGrp="1"/>
          </p:cNvSpPr>
          <p:nvPr>
            <p:ph type="title"/>
          </p:nvPr>
        </p:nvSpPr>
        <p:spPr/>
        <p:txBody>
          <a:bodyPr anchor="ctr"/>
          <a:lstStyle/>
          <a:p>
            <a:pPr algn="ctr"/>
            <a:r>
              <a:rPr lang="en-US" dirty="0"/>
              <a:t>Who will do your bookkeeping?</a:t>
            </a:r>
          </a:p>
        </p:txBody>
      </p:sp>
      <p:pic>
        <p:nvPicPr>
          <p:cNvPr id="3074" name="Picture 2" descr="Free Money Forex illustration and picture">
            <a:extLst>
              <a:ext uri="{FF2B5EF4-FFF2-40B4-BE49-F238E27FC236}">
                <a16:creationId xmlns:a16="http://schemas.microsoft.com/office/drawing/2014/main" id="{DD8E3C05-84E1-7150-257A-CFE2CAF5D03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052930" y="1944895"/>
            <a:ext cx="2731260" cy="273126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2A83576-C0B3-FC86-C839-E55F527C723D}"/>
              </a:ext>
            </a:extLst>
          </p:cNvPr>
          <p:cNvSpPr txBox="1"/>
          <p:nvPr/>
        </p:nvSpPr>
        <p:spPr>
          <a:xfrm>
            <a:off x="487017" y="2107096"/>
            <a:ext cx="5973418" cy="3539430"/>
          </a:xfrm>
          <a:prstGeom prst="rect">
            <a:avLst/>
          </a:prstGeom>
          <a:noFill/>
        </p:spPr>
        <p:txBody>
          <a:bodyPr wrap="square" rtlCol="0">
            <a:spAutoFit/>
          </a:bodyPr>
          <a:lstStyle/>
          <a:p>
            <a:pPr marL="285750" indent="-285750">
              <a:buFont typeface="Arial" panose="020B0604020202020204" pitchFamily="34" charset="0"/>
              <a:buChar char="•"/>
            </a:pPr>
            <a:r>
              <a:rPr lang="en-US" sz="3200" dirty="0"/>
              <a:t>You?</a:t>
            </a:r>
          </a:p>
          <a:p>
            <a:endParaRPr lang="en-US" sz="3200" dirty="0"/>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A Bookkeeper?</a:t>
            </a:r>
          </a:p>
          <a:p>
            <a:endParaRPr lang="en-US" sz="3200" dirty="0"/>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An Accountant or a CPA?</a:t>
            </a:r>
          </a:p>
        </p:txBody>
      </p:sp>
    </p:spTree>
    <p:extLst>
      <p:ext uri="{BB962C8B-B14F-4D97-AF65-F5344CB8AC3E}">
        <p14:creationId xmlns:p14="http://schemas.microsoft.com/office/powerpoint/2010/main" val="828369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SBDCN Branded Fonts - Malgun Gothic">
      <a:majorFont>
        <a:latin typeface="Malgun Gothic"/>
        <a:ea typeface=""/>
        <a:cs typeface=""/>
      </a:majorFont>
      <a:minorFont>
        <a:latin typeface="Malgun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4164</TotalTime>
  <Words>2160</Words>
  <Application>Microsoft Office PowerPoint</Application>
  <PresentationFormat>On-screen Show (4:3)</PresentationFormat>
  <Paragraphs>198</Paragraphs>
  <Slides>24</Slides>
  <Notes>15</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24</vt:i4>
      </vt:variant>
    </vt:vector>
  </HeadingPairs>
  <TitlesOfParts>
    <vt:vector size="32" baseType="lpstr">
      <vt:lpstr>Malgun Gothic</vt:lpstr>
      <vt:lpstr>Arial</vt:lpstr>
      <vt:lpstr>Calibri</vt:lpstr>
      <vt:lpstr>Calibri Light</vt:lpstr>
      <vt:lpstr>Office Theme</vt:lpstr>
      <vt:lpstr>2_Custom Design</vt:lpstr>
      <vt:lpstr>Custom Design</vt:lpstr>
      <vt:lpstr>1_Custom Design</vt:lpstr>
      <vt:lpstr>Accounting Fundamentals and Tools </vt:lpstr>
      <vt:lpstr>Intro:  Ann Zimmerman  Certified Business Advisor with the Washington SBDC</vt:lpstr>
      <vt:lpstr>DISCLAIMER</vt:lpstr>
      <vt:lpstr>Objectives:</vt:lpstr>
      <vt:lpstr>Why is accounting important to running a business?</vt:lpstr>
      <vt:lpstr>We all have different reasons  for owning a business</vt:lpstr>
      <vt:lpstr>The Importance of accounting</vt:lpstr>
      <vt:lpstr>The Importance of Accounting - Summary</vt:lpstr>
      <vt:lpstr>Who will do your bookkeeping?</vt:lpstr>
      <vt:lpstr>Do I do my own Bookkeeping? (It’s all personal!)</vt:lpstr>
      <vt:lpstr>Bookkeeper versus an Accountant</vt:lpstr>
      <vt:lpstr>How do I choose a bookkeeper?</vt:lpstr>
      <vt:lpstr>Even if you hire a Bookkeeper, you still need to understand your books!</vt:lpstr>
      <vt:lpstr>Terms/Definitions</vt:lpstr>
      <vt:lpstr>PowerPoint Presentation</vt:lpstr>
      <vt:lpstr>So let’s talk bookkeeping systems and what they can do for you</vt:lpstr>
      <vt:lpstr>So let’s talk Bookkeeping Systems (areas to consider when selecting a bookkeeping system)</vt:lpstr>
      <vt:lpstr>So let’s talk bookkeeping systems (some examples, and there are more out there)</vt:lpstr>
      <vt:lpstr>Accounting System Demo</vt:lpstr>
      <vt:lpstr>Additional Terms/Definitions</vt:lpstr>
      <vt:lpstr>The Flow of Information and the Accounting Cycle</vt:lpstr>
      <vt:lpstr>Summary: Best Practices</vt:lpstr>
      <vt:lpstr>Washington SBDC Locations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Slideshow Title</dc:title>
  <dc:creator>Dacar, Stacey Lynn</dc:creator>
  <cp:lastModifiedBy>Zimmerman, Ann Jeannette</cp:lastModifiedBy>
  <cp:revision>36</cp:revision>
  <cp:lastPrinted>2023-08-18T17:49:24Z</cp:lastPrinted>
  <dcterms:modified xsi:type="dcterms:W3CDTF">2025-09-18T19:46:57Z</dcterms:modified>
</cp:coreProperties>
</file>